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media/image2.jpg" ContentType="image/jp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1"/>
  </p:notesMasterIdLst>
  <p:sldIdLst>
    <p:sldId id="278" r:id="rId2"/>
    <p:sldId id="312" r:id="rId3"/>
    <p:sldId id="335" r:id="rId4"/>
    <p:sldId id="394" r:id="rId5"/>
    <p:sldId id="395" r:id="rId6"/>
    <p:sldId id="375" r:id="rId7"/>
    <p:sldId id="339" r:id="rId8"/>
    <p:sldId id="376" r:id="rId9"/>
    <p:sldId id="377" r:id="rId10"/>
    <p:sldId id="414" r:id="rId11"/>
    <p:sldId id="419" r:id="rId12"/>
    <p:sldId id="416" r:id="rId13"/>
    <p:sldId id="407" r:id="rId14"/>
    <p:sldId id="378" r:id="rId15"/>
    <p:sldId id="382" r:id="rId16"/>
    <p:sldId id="420" r:id="rId17"/>
    <p:sldId id="421" r:id="rId18"/>
    <p:sldId id="400" r:id="rId19"/>
    <p:sldId id="398" r:id="rId20"/>
  </p:sldIdLst>
  <p:sldSz cx="12192000" cy="6858000"/>
  <p:notesSz cx="7104063" cy="10234613"/>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4553"/>
    <a:srgbClr val="9A59F1"/>
    <a:srgbClr val="E96B15"/>
    <a:srgbClr val="1F4F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36" autoAdjust="0"/>
    <p:restoredTop sz="94660"/>
  </p:normalViewPr>
  <p:slideViewPr>
    <p:cSldViewPr snapToGrid="0">
      <p:cViewPr varScale="1">
        <p:scale>
          <a:sx n="113" d="100"/>
          <a:sy n="113" d="100"/>
        </p:scale>
        <p:origin x="51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EB7BE9-6F4D-4B63-B0B8-8D09324050B6}" type="doc">
      <dgm:prSet loTypeId="urn:microsoft.com/office/officeart/2005/8/layout/orgChart1" loCatId="hierarchy" qsTypeId="urn:microsoft.com/office/officeart/2005/8/quickstyle/3d4" qsCatId="3D" csTypeId="urn:microsoft.com/office/officeart/2005/8/colors/colorful4" csCatId="colorful" phldr="1"/>
      <dgm:spPr/>
      <dgm:t>
        <a:bodyPr/>
        <a:lstStyle/>
        <a:p>
          <a:endParaRPr lang="es-ES"/>
        </a:p>
      </dgm:t>
    </dgm:pt>
    <dgm:pt modelId="{06BEE093-71C9-4963-8D66-D829276F6517}">
      <dgm:prSet phldrT="[Texto]" custT="1"/>
      <dgm:spPr>
        <a:solidFill>
          <a:schemeClr val="accent6">
            <a:lumMod val="75000"/>
          </a:schemeClr>
        </a:solidFill>
      </dgm:spPr>
      <dgm:t>
        <a:bodyPr/>
        <a:lstStyle/>
        <a:p>
          <a:r>
            <a:rPr lang="es-ES" sz="1200" dirty="0"/>
            <a:t>Director</a:t>
          </a:r>
        </a:p>
      </dgm:t>
    </dgm:pt>
    <dgm:pt modelId="{7A17213E-977C-408C-9874-BB3E3AB1163B}" type="parTrans" cxnId="{D57FDB51-95B3-457B-B56B-EF77B94DED50}">
      <dgm:prSet/>
      <dgm:spPr/>
      <dgm:t>
        <a:bodyPr/>
        <a:lstStyle/>
        <a:p>
          <a:endParaRPr lang="es-ES" sz="1200"/>
        </a:p>
      </dgm:t>
    </dgm:pt>
    <dgm:pt modelId="{A640FB3F-75D3-4BC8-AD20-ACA47D237694}" type="sibTrans" cxnId="{D57FDB51-95B3-457B-B56B-EF77B94DED50}">
      <dgm:prSet custT="1"/>
      <dgm:spPr/>
      <dgm:t>
        <a:bodyPr/>
        <a:lstStyle/>
        <a:p>
          <a:pPr algn="r"/>
          <a:endParaRPr lang="es-ES" sz="1200" dirty="0"/>
        </a:p>
      </dgm:t>
    </dgm:pt>
    <dgm:pt modelId="{78A0B5BF-7E23-48B1-B693-42DBD6D6253F}" type="asst">
      <dgm:prSet phldrT="[Texto]" custT="1"/>
      <dgm:spPr/>
      <dgm:t>
        <a:bodyPr/>
        <a:lstStyle/>
        <a:p>
          <a:r>
            <a:rPr lang="es-ES" sz="1200" dirty="0"/>
            <a:t>Oficina de Control Disciplinario Interno</a:t>
          </a:r>
        </a:p>
      </dgm:t>
    </dgm:pt>
    <dgm:pt modelId="{80718011-436B-4296-945E-7B2065AF4DEE}" type="parTrans" cxnId="{5CDA2C11-802D-41BB-8245-F826AADBF777}">
      <dgm:prSet/>
      <dgm:spPr/>
      <dgm:t>
        <a:bodyPr/>
        <a:lstStyle/>
        <a:p>
          <a:endParaRPr lang="es-ES" sz="1200"/>
        </a:p>
      </dgm:t>
    </dgm:pt>
    <dgm:pt modelId="{2461459F-96B5-4688-91A6-7F9473FDDF10}" type="sibTrans" cxnId="{5CDA2C11-802D-41BB-8245-F826AADBF777}">
      <dgm:prSet custT="1"/>
      <dgm:spPr/>
      <dgm:t>
        <a:bodyPr/>
        <a:lstStyle/>
        <a:p>
          <a:endParaRPr lang="es-ES"/>
        </a:p>
      </dgm:t>
    </dgm:pt>
    <dgm:pt modelId="{7022DC8D-4EC4-41EA-9015-044EFF5B7911}">
      <dgm:prSet phldrT="[Texto]" custT="1"/>
      <dgm:spPr>
        <a:solidFill>
          <a:srgbClr val="7030A0"/>
        </a:solidFill>
      </dgm:spPr>
      <dgm:t>
        <a:bodyPr/>
        <a:lstStyle/>
        <a:p>
          <a:r>
            <a:rPr lang="es-ES" sz="1100" dirty="0"/>
            <a:t>Subdirección de Gestión Territorial del Patrimonio</a:t>
          </a:r>
        </a:p>
      </dgm:t>
    </dgm:pt>
    <dgm:pt modelId="{B1BF73ED-430B-4F85-84C5-552D0D1CA381}" type="parTrans" cxnId="{15E103DF-9D79-4459-860B-688E09661A0A}">
      <dgm:prSet/>
      <dgm:spPr/>
      <dgm:t>
        <a:bodyPr/>
        <a:lstStyle/>
        <a:p>
          <a:endParaRPr lang="es-ES" sz="1200"/>
        </a:p>
      </dgm:t>
    </dgm:pt>
    <dgm:pt modelId="{E64320D5-A264-450A-B7E5-DE450DD9D7C3}" type="sibTrans" cxnId="{15E103DF-9D79-4459-860B-688E09661A0A}">
      <dgm:prSet custT="1"/>
      <dgm:spPr/>
      <dgm:t>
        <a:bodyPr/>
        <a:lstStyle/>
        <a:p>
          <a:endParaRPr lang="es-ES"/>
        </a:p>
      </dgm:t>
    </dgm:pt>
    <dgm:pt modelId="{97684523-1AC1-47A6-A7DB-BA94981BFEA8}">
      <dgm:prSet phldrT="[Texto]" custT="1"/>
      <dgm:spPr>
        <a:solidFill>
          <a:srgbClr val="7030A0"/>
        </a:solidFill>
      </dgm:spPr>
      <dgm:t>
        <a:bodyPr/>
        <a:lstStyle/>
        <a:p>
          <a:r>
            <a:rPr lang="es-ES" sz="1100" dirty="0"/>
            <a:t>Subdirección de Divulgación y Apropiación del Patrimonio </a:t>
          </a:r>
        </a:p>
      </dgm:t>
    </dgm:pt>
    <dgm:pt modelId="{E24D5BDC-A418-48DB-AC9D-05D431CF0113}" type="parTrans" cxnId="{A0210B83-7A54-4BB7-A33F-5F80F9824CDA}">
      <dgm:prSet/>
      <dgm:spPr/>
      <dgm:t>
        <a:bodyPr/>
        <a:lstStyle/>
        <a:p>
          <a:endParaRPr lang="es-ES" sz="1200"/>
        </a:p>
      </dgm:t>
    </dgm:pt>
    <dgm:pt modelId="{FDCD167C-D440-4E13-B313-2553AAD3F5E2}" type="sibTrans" cxnId="{A0210B83-7A54-4BB7-A33F-5F80F9824CDA}">
      <dgm:prSet custT="1"/>
      <dgm:spPr/>
      <dgm:t>
        <a:bodyPr/>
        <a:lstStyle/>
        <a:p>
          <a:endParaRPr lang="es-ES"/>
        </a:p>
      </dgm:t>
    </dgm:pt>
    <dgm:pt modelId="{163E5465-D60C-4A59-9B40-703A92864531}">
      <dgm:prSet phldrT="[Texto]" custT="1"/>
      <dgm:spPr>
        <a:solidFill>
          <a:srgbClr val="7030A0"/>
        </a:solidFill>
      </dgm:spPr>
      <dgm:t>
        <a:bodyPr/>
        <a:lstStyle/>
        <a:p>
          <a:r>
            <a:rPr lang="es-ES" sz="1100" dirty="0"/>
            <a:t>Subdirección de Gestión Corporativa</a:t>
          </a:r>
        </a:p>
      </dgm:t>
    </dgm:pt>
    <dgm:pt modelId="{0A4ED41D-48EB-47C3-B624-75E17F15E114}" type="parTrans" cxnId="{CF93E8B0-FE68-46D5-96F1-78241E1B2D66}">
      <dgm:prSet/>
      <dgm:spPr/>
      <dgm:t>
        <a:bodyPr/>
        <a:lstStyle/>
        <a:p>
          <a:endParaRPr lang="es-ES" sz="1200"/>
        </a:p>
      </dgm:t>
    </dgm:pt>
    <dgm:pt modelId="{756F77A7-3FBF-4D7F-ACB2-907C8E906AAB}" type="sibTrans" cxnId="{CF93E8B0-FE68-46D5-96F1-78241E1B2D66}">
      <dgm:prSet custT="1"/>
      <dgm:spPr/>
      <dgm:t>
        <a:bodyPr/>
        <a:lstStyle/>
        <a:p>
          <a:endParaRPr lang="es-ES"/>
        </a:p>
      </dgm:t>
    </dgm:pt>
    <dgm:pt modelId="{DEA0832E-323F-475A-B0D0-047EDA814E82}" type="asst">
      <dgm:prSet phldrT="[Texto]" custT="1"/>
      <dgm:spPr/>
      <dgm:t>
        <a:bodyPr/>
        <a:lstStyle/>
        <a:p>
          <a:r>
            <a:rPr lang="es-ES" sz="1200" dirty="0"/>
            <a:t>Oficina Jurídica</a:t>
          </a:r>
        </a:p>
      </dgm:t>
    </dgm:pt>
    <dgm:pt modelId="{A875F690-A3DD-4438-B34C-89114A613056}" type="parTrans" cxnId="{C3EA2B19-3155-4CD7-800B-C5AC2F983A31}">
      <dgm:prSet/>
      <dgm:spPr/>
      <dgm:t>
        <a:bodyPr/>
        <a:lstStyle/>
        <a:p>
          <a:endParaRPr lang="es-ES" sz="1200"/>
        </a:p>
      </dgm:t>
    </dgm:pt>
    <dgm:pt modelId="{1AC1629E-D318-4FE9-B227-68AD106A0D20}" type="sibTrans" cxnId="{C3EA2B19-3155-4CD7-800B-C5AC2F983A31}">
      <dgm:prSet custT="1"/>
      <dgm:spPr/>
      <dgm:t>
        <a:bodyPr/>
        <a:lstStyle/>
        <a:p>
          <a:endParaRPr lang="es-ES"/>
        </a:p>
      </dgm:t>
    </dgm:pt>
    <dgm:pt modelId="{863E25D3-4493-4BBD-9340-DB99CA89EBEB}" type="asst">
      <dgm:prSet phldrT="[Texto]" custT="1"/>
      <dgm:spPr/>
      <dgm:t>
        <a:bodyPr/>
        <a:lstStyle/>
        <a:p>
          <a:r>
            <a:rPr lang="es-ES" sz="1200" dirty="0"/>
            <a:t>Asesora de Control Interno</a:t>
          </a:r>
        </a:p>
      </dgm:t>
    </dgm:pt>
    <dgm:pt modelId="{0F3D3FE8-AB27-4888-B829-83EAFF303818}" type="parTrans" cxnId="{3AF74AE4-763B-43AB-9E07-AF18ADE6D5E9}">
      <dgm:prSet/>
      <dgm:spPr/>
      <dgm:t>
        <a:bodyPr/>
        <a:lstStyle/>
        <a:p>
          <a:endParaRPr lang="es-ES" sz="1200"/>
        </a:p>
      </dgm:t>
    </dgm:pt>
    <dgm:pt modelId="{0985D4B9-AB8C-4995-9653-80852D2A0918}" type="sibTrans" cxnId="{3AF74AE4-763B-43AB-9E07-AF18ADE6D5E9}">
      <dgm:prSet custT="1"/>
      <dgm:spPr/>
      <dgm:t>
        <a:bodyPr/>
        <a:lstStyle/>
        <a:p>
          <a:endParaRPr lang="es-ES"/>
        </a:p>
      </dgm:t>
    </dgm:pt>
    <dgm:pt modelId="{C9D9D189-990D-46ED-8FF5-5155816FF201}" type="asst">
      <dgm:prSet phldrT="[Texto]" custT="1"/>
      <dgm:spPr/>
      <dgm:t>
        <a:bodyPr/>
        <a:lstStyle/>
        <a:p>
          <a:r>
            <a:rPr lang="es-ES" sz="1200" dirty="0"/>
            <a:t>Oficina Asesora de Planeación</a:t>
          </a:r>
        </a:p>
      </dgm:t>
    </dgm:pt>
    <dgm:pt modelId="{104E0079-DB3D-4F1C-BF59-DB3F4225B6DB}" type="parTrans" cxnId="{BA704B04-F22B-43AC-819B-C3E39FA421B5}">
      <dgm:prSet/>
      <dgm:spPr/>
      <dgm:t>
        <a:bodyPr/>
        <a:lstStyle/>
        <a:p>
          <a:endParaRPr lang="es-ES" sz="1200"/>
        </a:p>
      </dgm:t>
    </dgm:pt>
    <dgm:pt modelId="{F05698A1-C40A-4FCF-88AC-4FC4F882A5AC}" type="sibTrans" cxnId="{BA704B04-F22B-43AC-819B-C3E39FA421B5}">
      <dgm:prSet custT="1"/>
      <dgm:spPr/>
      <dgm:t>
        <a:bodyPr/>
        <a:lstStyle/>
        <a:p>
          <a:endParaRPr lang="es-ES"/>
        </a:p>
      </dgm:t>
    </dgm:pt>
    <dgm:pt modelId="{8D2D942D-B5AA-40F7-9C74-D5BF8483D44D}">
      <dgm:prSet phldrT="[Texto]" custT="1"/>
      <dgm:spPr>
        <a:solidFill>
          <a:srgbClr val="7030A0"/>
        </a:solidFill>
      </dgm:spPr>
      <dgm:t>
        <a:bodyPr/>
        <a:lstStyle/>
        <a:p>
          <a:r>
            <a:rPr lang="es-ES" sz="1100" dirty="0"/>
            <a:t>Subdirección de Protección e Intervención del Patrimonio </a:t>
          </a:r>
        </a:p>
      </dgm:t>
    </dgm:pt>
    <dgm:pt modelId="{A01C4E15-12CF-46BC-B1C9-3FFE598BA206}" type="sibTrans" cxnId="{4C2E202D-B317-49FB-AB2F-BE45A2B8453F}">
      <dgm:prSet custT="1"/>
      <dgm:spPr/>
      <dgm:t>
        <a:bodyPr/>
        <a:lstStyle/>
        <a:p>
          <a:endParaRPr lang="es-ES"/>
        </a:p>
      </dgm:t>
    </dgm:pt>
    <dgm:pt modelId="{010F9E04-2543-416C-B3A9-AA30B22AE185}" type="parTrans" cxnId="{4C2E202D-B317-49FB-AB2F-BE45A2B8453F}">
      <dgm:prSet/>
      <dgm:spPr/>
      <dgm:t>
        <a:bodyPr/>
        <a:lstStyle/>
        <a:p>
          <a:endParaRPr lang="es-ES" sz="1200"/>
        </a:p>
      </dgm:t>
    </dgm:pt>
    <dgm:pt modelId="{D26C7C03-89AD-4952-B526-C8D9929D1767}">
      <dgm:prSet phldrT="[Texto]" custT="1"/>
      <dgm:spPr>
        <a:solidFill>
          <a:srgbClr val="7030A0"/>
        </a:solidFill>
      </dgm:spPr>
      <dgm:t>
        <a:bodyPr/>
        <a:lstStyle/>
        <a:p>
          <a:r>
            <a:rPr lang="es-ES" sz="1100" dirty="0"/>
            <a:t>Gerencia de instrumentos</a:t>
          </a:r>
        </a:p>
      </dgm:t>
    </dgm:pt>
    <dgm:pt modelId="{EFFA6494-9829-4B5B-AEAA-3C27F2A7A45B}" type="parTrans" cxnId="{04D0B21B-1B78-47E6-9583-F84D13266D31}">
      <dgm:prSet/>
      <dgm:spPr/>
      <dgm:t>
        <a:bodyPr/>
        <a:lstStyle/>
        <a:p>
          <a:endParaRPr lang="es-ES" sz="1200"/>
        </a:p>
      </dgm:t>
    </dgm:pt>
    <dgm:pt modelId="{C551335E-25F0-4CA3-94A4-DFB00A20B376}" type="sibTrans" cxnId="{04D0B21B-1B78-47E6-9583-F84D13266D31}">
      <dgm:prSet custT="1"/>
      <dgm:spPr/>
      <dgm:t>
        <a:bodyPr/>
        <a:lstStyle/>
        <a:p>
          <a:endParaRPr lang="es-ES"/>
        </a:p>
      </dgm:t>
    </dgm:pt>
    <dgm:pt modelId="{4E7C0D8E-6663-4DA7-AB8A-50D80B7B157F}">
      <dgm:prSet phldrT="[Texto]" custT="1"/>
      <dgm:spPr>
        <a:solidFill>
          <a:srgbClr val="7030A0"/>
        </a:solidFill>
      </dgm:spPr>
      <dgm:t>
        <a:bodyPr/>
        <a:lstStyle/>
        <a:p>
          <a:r>
            <a:rPr lang="es-ES" sz="1100" dirty="0"/>
            <a:t>Museo de Bogotá</a:t>
          </a:r>
        </a:p>
      </dgm:t>
    </dgm:pt>
    <dgm:pt modelId="{8B47E1ED-F503-42E9-9FC8-B6EF585360E4}" type="parTrans" cxnId="{3CAF36C2-76B9-4715-A8AF-38A5C9D4BF41}">
      <dgm:prSet/>
      <dgm:spPr/>
      <dgm:t>
        <a:bodyPr/>
        <a:lstStyle/>
        <a:p>
          <a:endParaRPr lang="es-ES" sz="1200"/>
        </a:p>
      </dgm:t>
    </dgm:pt>
    <dgm:pt modelId="{A00DF508-C1EB-4E61-8729-D08D4A64B686}" type="sibTrans" cxnId="{3CAF36C2-76B9-4715-A8AF-38A5C9D4BF41}">
      <dgm:prSet custT="1"/>
      <dgm:spPr/>
      <dgm:t>
        <a:bodyPr/>
        <a:lstStyle/>
        <a:p>
          <a:endParaRPr lang="es-ES"/>
        </a:p>
      </dgm:t>
    </dgm:pt>
    <dgm:pt modelId="{6F76CBA1-4A3E-4C2B-A0DE-ED1C4CAD82AD}" type="pres">
      <dgm:prSet presAssocID="{2BEB7BE9-6F4D-4B63-B0B8-8D09324050B6}" presName="hierChild1" presStyleCnt="0">
        <dgm:presLayoutVars>
          <dgm:orgChart val="1"/>
          <dgm:chPref val="1"/>
          <dgm:dir/>
          <dgm:animOne val="branch"/>
          <dgm:animLvl val="lvl"/>
          <dgm:resizeHandles/>
        </dgm:presLayoutVars>
      </dgm:prSet>
      <dgm:spPr/>
      <dgm:t>
        <a:bodyPr/>
        <a:lstStyle/>
        <a:p>
          <a:endParaRPr lang="es-ES"/>
        </a:p>
      </dgm:t>
    </dgm:pt>
    <dgm:pt modelId="{91224E6E-5D38-4DA3-A25D-8C19E3210FB8}" type="pres">
      <dgm:prSet presAssocID="{06BEE093-71C9-4963-8D66-D829276F6517}" presName="hierRoot1" presStyleCnt="0">
        <dgm:presLayoutVars>
          <dgm:hierBranch val="init"/>
        </dgm:presLayoutVars>
      </dgm:prSet>
      <dgm:spPr/>
      <dgm:t>
        <a:bodyPr/>
        <a:lstStyle/>
        <a:p>
          <a:endParaRPr lang="es-ES"/>
        </a:p>
      </dgm:t>
    </dgm:pt>
    <dgm:pt modelId="{731CB543-0FCD-407D-8F68-DA77274C36C5}" type="pres">
      <dgm:prSet presAssocID="{06BEE093-71C9-4963-8D66-D829276F6517}" presName="rootComposite1" presStyleCnt="0"/>
      <dgm:spPr/>
      <dgm:t>
        <a:bodyPr/>
        <a:lstStyle/>
        <a:p>
          <a:endParaRPr lang="es-ES"/>
        </a:p>
      </dgm:t>
    </dgm:pt>
    <dgm:pt modelId="{047C6FBC-023C-47BD-A210-8AD168A1DD2F}" type="pres">
      <dgm:prSet presAssocID="{06BEE093-71C9-4963-8D66-D829276F6517}" presName="rootText1" presStyleLbl="node0" presStyleIdx="0" presStyleCnt="1">
        <dgm:presLayoutVars>
          <dgm:chPref val="3"/>
        </dgm:presLayoutVars>
      </dgm:prSet>
      <dgm:spPr/>
      <dgm:t>
        <a:bodyPr/>
        <a:lstStyle/>
        <a:p>
          <a:endParaRPr lang="es-ES"/>
        </a:p>
      </dgm:t>
    </dgm:pt>
    <dgm:pt modelId="{B782903C-C26C-4BE9-91A1-142FF050360E}" type="pres">
      <dgm:prSet presAssocID="{06BEE093-71C9-4963-8D66-D829276F6517}" presName="rootConnector1" presStyleLbl="node1" presStyleIdx="0" presStyleCnt="0"/>
      <dgm:spPr/>
      <dgm:t>
        <a:bodyPr/>
        <a:lstStyle/>
        <a:p>
          <a:endParaRPr lang="es-ES"/>
        </a:p>
      </dgm:t>
    </dgm:pt>
    <dgm:pt modelId="{C6C4CFFD-F166-4D71-BBCD-66D20E348D5E}" type="pres">
      <dgm:prSet presAssocID="{06BEE093-71C9-4963-8D66-D829276F6517}" presName="hierChild2" presStyleCnt="0"/>
      <dgm:spPr/>
      <dgm:t>
        <a:bodyPr/>
        <a:lstStyle/>
        <a:p>
          <a:endParaRPr lang="es-ES"/>
        </a:p>
      </dgm:t>
    </dgm:pt>
    <dgm:pt modelId="{BDE45D5A-47A6-4C0D-84E6-B79A23D84463}" type="pres">
      <dgm:prSet presAssocID="{B1BF73ED-430B-4F85-84C5-552D0D1CA381}" presName="Name37" presStyleLbl="parChTrans1D2" presStyleIdx="0" presStyleCnt="8"/>
      <dgm:spPr/>
      <dgm:t>
        <a:bodyPr/>
        <a:lstStyle/>
        <a:p>
          <a:endParaRPr lang="es-ES"/>
        </a:p>
      </dgm:t>
    </dgm:pt>
    <dgm:pt modelId="{42BC1418-3EB5-439B-B0B6-D730B106D049}" type="pres">
      <dgm:prSet presAssocID="{7022DC8D-4EC4-41EA-9015-044EFF5B7911}" presName="hierRoot2" presStyleCnt="0">
        <dgm:presLayoutVars>
          <dgm:hierBranch val="init"/>
        </dgm:presLayoutVars>
      </dgm:prSet>
      <dgm:spPr/>
      <dgm:t>
        <a:bodyPr/>
        <a:lstStyle/>
        <a:p>
          <a:endParaRPr lang="es-ES"/>
        </a:p>
      </dgm:t>
    </dgm:pt>
    <dgm:pt modelId="{68051BDE-62ED-4C0A-BCFD-AA943F569281}" type="pres">
      <dgm:prSet presAssocID="{7022DC8D-4EC4-41EA-9015-044EFF5B7911}" presName="rootComposite" presStyleCnt="0"/>
      <dgm:spPr/>
      <dgm:t>
        <a:bodyPr/>
        <a:lstStyle/>
        <a:p>
          <a:endParaRPr lang="es-ES"/>
        </a:p>
      </dgm:t>
    </dgm:pt>
    <dgm:pt modelId="{9B1857C7-02B4-4E3E-B0A8-3FE89D0E6872}" type="pres">
      <dgm:prSet presAssocID="{7022DC8D-4EC4-41EA-9015-044EFF5B7911}" presName="rootText" presStyleLbl="node2" presStyleIdx="0" presStyleCnt="4">
        <dgm:presLayoutVars>
          <dgm:chPref val="3"/>
        </dgm:presLayoutVars>
      </dgm:prSet>
      <dgm:spPr/>
      <dgm:t>
        <a:bodyPr/>
        <a:lstStyle/>
        <a:p>
          <a:endParaRPr lang="es-ES"/>
        </a:p>
      </dgm:t>
    </dgm:pt>
    <dgm:pt modelId="{68B29A84-B18A-440A-9723-CAF5580F8D6A}" type="pres">
      <dgm:prSet presAssocID="{7022DC8D-4EC4-41EA-9015-044EFF5B7911}" presName="rootConnector" presStyleLbl="node2" presStyleIdx="0" presStyleCnt="4"/>
      <dgm:spPr/>
      <dgm:t>
        <a:bodyPr/>
        <a:lstStyle/>
        <a:p>
          <a:endParaRPr lang="es-ES"/>
        </a:p>
      </dgm:t>
    </dgm:pt>
    <dgm:pt modelId="{A63A7C99-B021-42AC-A59B-B77B228F252A}" type="pres">
      <dgm:prSet presAssocID="{7022DC8D-4EC4-41EA-9015-044EFF5B7911}" presName="hierChild4" presStyleCnt="0"/>
      <dgm:spPr/>
      <dgm:t>
        <a:bodyPr/>
        <a:lstStyle/>
        <a:p>
          <a:endParaRPr lang="es-ES"/>
        </a:p>
      </dgm:t>
    </dgm:pt>
    <dgm:pt modelId="{6934749A-FDE8-4805-A369-0336C215FD5D}" type="pres">
      <dgm:prSet presAssocID="{EFFA6494-9829-4B5B-AEAA-3C27F2A7A45B}" presName="Name37" presStyleLbl="parChTrans1D3" presStyleIdx="0" presStyleCnt="2"/>
      <dgm:spPr/>
      <dgm:t>
        <a:bodyPr/>
        <a:lstStyle/>
        <a:p>
          <a:endParaRPr lang="es-ES"/>
        </a:p>
      </dgm:t>
    </dgm:pt>
    <dgm:pt modelId="{4B203170-5033-4C3F-9151-9DE3D7B3B698}" type="pres">
      <dgm:prSet presAssocID="{D26C7C03-89AD-4952-B526-C8D9929D1767}" presName="hierRoot2" presStyleCnt="0">
        <dgm:presLayoutVars>
          <dgm:hierBranch val="init"/>
        </dgm:presLayoutVars>
      </dgm:prSet>
      <dgm:spPr/>
      <dgm:t>
        <a:bodyPr/>
        <a:lstStyle/>
        <a:p>
          <a:endParaRPr lang="es-ES"/>
        </a:p>
      </dgm:t>
    </dgm:pt>
    <dgm:pt modelId="{9CCB6914-9CEE-4544-8E92-B7FB5DDC683E}" type="pres">
      <dgm:prSet presAssocID="{D26C7C03-89AD-4952-B526-C8D9929D1767}" presName="rootComposite" presStyleCnt="0"/>
      <dgm:spPr/>
      <dgm:t>
        <a:bodyPr/>
        <a:lstStyle/>
        <a:p>
          <a:endParaRPr lang="es-ES"/>
        </a:p>
      </dgm:t>
    </dgm:pt>
    <dgm:pt modelId="{FE471062-71F8-4ADA-B673-E317EA858E14}" type="pres">
      <dgm:prSet presAssocID="{D26C7C03-89AD-4952-B526-C8D9929D1767}" presName="rootText" presStyleLbl="node3" presStyleIdx="0" presStyleCnt="2" custScaleX="114294">
        <dgm:presLayoutVars>
          <dgm:chPref val="3"/>
        </dgm:presLayoutVars>
      </dgm:prSet>
      <dgm:spPr/>
      <dgm:t>
        <a:bodyPr/>
        <a:lstStyle/>
        <a:p>
          <a:endParaRPr lang="es-ES"/>
        </a:p>
      </dgm:t>
    </dgm:pt>
    <dgm:pt modelId="{0AD81234-673F-450C-8ED1-257F09204E72}" type="pres">
      <dgm:prSet presAssocID="{D26C7C03-89AD-4952-B526-C8D9929D1767}" presName="rootConnector" presStyleLbl="node3" presStyleIdx="0" presStyleCnt="2"/>
      <dgm:spPr/>
      <dgm:t>
        <a:bodyPr/>
        <a:lstStyle/>
        <a:p>
          <a:endParaRPr lang="es-ES"/>
        </a:p>
      </dgm:t>
    </dgm:pt>
    <dgm:pt modelId="{558ACEDD-75EA-4DB5-88FA-CAC9DC47ACFC}" type="pres">
      <dgm:prSet presAssocID="{D26C7C03-89AD-4952-B526-C8D9929D1767}" presName="hierChild4" presStyleCnt="0"/>
      <dgm:spPr/>
      <dgm:t>
        <a:bodyPr/>
        <a:lstStyle/>
        <a:p>
          <a:endParaRPr lang="es-ES"/>
        </a:p>
      </dgm:t>
    </dgm:pt>
    <dgm:pt modelId="{021AAFDD-8DA4-4B72-AE5E-0ABE7AA98FEF}" type="pres">
      <dgm:prSet presAssocID="{D26C7C03-89AD-4952-B526-C8D9929D1767}" presName="hierChild5" presStyleCnt="0"/>
      <dgm:spPr/>
      <dgm:t>
        <a:bodyPr/>
        <a:lstStyle/>
        <a:p>
          <a:endParaRPr lang="es-ES"/>
        </a:p>
      </dgm:t>
    </dgm:pt>
    <dgm:pt modelId="{52C41AD9-26DA-4788-8231-31D58724603F}" type="pres">
      <dgm:prSet presAssocID="{7022DC8D-4EC4-41EA-9015-044EFF5B7911}" presName="hierChild5" presStyleCnt="0"/>
      <dgm:spPr/>
      <dgm:t>
        <a:bodyPr/>
        <a:lstStyle/>
        <a:p>
          <a:endParaRPr lang="es-ES"/>
        </a:p>
      </dgm:t>
    </dgm:pt>
    <dgm:pt modelId="{8A3FF0BF-5AF2-460C-9DC6-403ECBDF09FC}" type="pres">
      <dgm:prSet presAssocID="{010F9E04-2543-416C-B3A9-AA30B22AE185}" presName="Name37" presStyleLbl="parChTrans1D2" presStyleIdx="1" presStyleCnt="8"/>
      <dgm:spPr/>
      <dgm:t>
        <a:bodyPr/>
        <a:lstStyle/>
        <a:p>
          <a:endParaRPr lang="es-ES"/>
        </a:p>
      </dgm:t>
    </dgm:pt>
    <dgm:pt modelId="{80B779DF-6905-4552-8D6C-9CD2542202BA}" type="pres">
      <dgm:prSet presAssocID="{8D2D942D-B5AA-40F7-9C74-D5BF8483D44D}" presName="hierRoot2" presStyleCnt="0">
        <dgm:presLayoutVars>
          <dgm:hierBranch val="init"/>
        </dgm:presLayoutVars>
      </dgm:prSet>
      <dgm:spPr/>
      <dgm:t>
        <a:bodyPr/>
        <a:lstStyle/>
        <a:p>
          <a:endParaRPr lang="es-ES"/>
        </a:p>
      </dgm:t>
    </dgm:pt>
    <dgm:pt modelId="{422FB6A1-F976-44C7-AAC0-834DA108940E}" type="pres">
      <dgm:prSet presAssocID="{8D2D942D-B5AA-40F7-9C74-D5BF8483D44D}" presName="rootComposite" presStyleCnt="0"/>
      <dgm:spPr/>
      <dgm:t>
        <a:bodyPr/>
        <a:lstStyle/>
        <a:p>
          <a:endParaRPr lang="es-ES"/>
        </a:p>
      </dgm:t>
    </dgm:pt>
    <dgm:pt modelId="{C9291F6F-CFDC-4CFD-B45B-FDC65870C28B}" type="pres">
      <dgm:prSet presAssocID="{8D2D942D-B5AA-40F7-9C74-D5BF8483D44D}" presName="rootText" presStyleLbl="node2" presStyleIdx="1" presStyleCnt="4">
        <dgm:presLayoutVars>
          <dgm:chPref val="3"/>
        </dgm:presLayoutVars>
      </dgm:prSet>
      <dgm:spPr/>
      <dgm:t>
        <a:bodyPr/>
        <a:lstStyle/>
        <a:p>
          <a:endParaRPr lang="es-ES"/>
        </a:p>
      </dgm:t>
    </dgm:pt>
    <dgm:pt modelId="{280E18D6-3752-4797-9414-589B2EDD19E3}" type="pres">
      <dgm:prSet presAssocID="{8D2D942D-B5AA-40F7-9C74-D5BF8483D44D}" presName="rootConnector" presStyleLbl="node2" presStyleIdx="1" presStyleCnt="4"/>
      <dgm:spPr/>
      <dgm:t>
        <a:bodyPr/>
        <a:lstStyle/>
        <a:p>
          <a:endParaRPr lang="es-ES"/>
        </a:p>
      </dgm:t>
    </dgm:pt>
    <dgm:pt modelId="{EAF64EB7-74A4-4F08-9F0A-9AB13F2FF62D}" type="pres">
      <dgm:prSet presAssocID="{8D2D942D-B5AA-40F7-9C74-D5BF8483D44D}" presName="hierChild4" presStyleCnt="0"/>
      <dgm:spPr/>
      <dgm:t>
        <a:bodyPr/>
        <a:lstStyle/>
        <a:p>
          <a:endParaRPr lang="es-ES"/>
        </a:p>
      </dgm:t>
    </dgm:pt>
    <dgm:pt modelId="{2907A3A8-4179-406D-875E-882DEA8B236F}" type="pres">
      <dgm:prSet presAssocID="{8D2D942D-B5AA-40F7-9C74-D5BF8483D44D}" presName="hierChild5" presStyleCnt="0"/>
      <dgm:spPr/>
      <dgm:t>
        <a:bodyPr/>
        <a:lstStyle/>
        <a:p>
          <a:endParaRPr lang="es-ES"/>
        </a:p>
      </dgm:t>
    </dgm:pt>
    <dgm:pt modelId="{4CB1008E-22AE-420B-9D6B-78EB77E2A41B}" type="pres">
      <dgm:prSet presAssocID="{E24D5BDC-A418-48DB-AC9D-05D431CF0113}" presName="Name37" presStyleLbl="parChTrans1D2" presStyleIdx="2" presStyleCnt="8"/>
      <dgm:spPr/>
      <dgm:t>
        <a:bodyPr/>
        <a:lstStyle/>
        <a:p>
          <a:endParaRPr lang="es-ES"/>
        </a:p>
      </dgm:t>
    </dgm:pt>
    <dgm:pt modelId="{463D1389-3F10-4064-97D5-1ACDB8A47FAC}" type="pres">
      <dgm:prSet presAssocID="{97684523-1AC1-47A6-A7DB-BA94981BFEA8}" presName="hierRoot2" presStyleCnt="0">
        <dgm:presLayoutVars>
          <dgm:hierBranch val="init"/>
        </dgm:presLayoutVars>
      </dgm:prSet>
      <dgm:spPr/>
      <dgm:t>
        <a:bodyPr/>
        <a:lstStyle/>
        <a:p>
          <a:endParaRPr lang="es-ES"/>
        </a:p>
      </dgm:t>
    </dgm:pt>
    <dgm:pt modelId="{D156F348-4F80-4064-A33B-57F38591DB4C}" type="pres">
      <dgm:prSet presAssocID="{97684523-1AC1-47A6-A7DB-BA94981BFEA8}" presName="rootComposite" presStyleCnt="0"/>
      <dgm:spPr/>
      <dgm:t>
        <a:bodyPr/>
        <a:lstStyle/>
        <a:p>
          <a:endParaRPr lang="es-ES"/>
        </a:p>
      </dgm:t>
    </dgm:pt>
    <dgm:pt modelId="{CB3E3BEB-5891-4041-AA7B-9B18C52D2E0B}" type="pres">
      <dgm:prSet presAssocID="{97684523-1AC1-47A6-A7DB-BA94981BFEA8}" presName="rootText" presStyleLbl="node2" presStyleIdx="2" presStyleCnt="4">
        <dgm:presLayoutVars>
          <dgm:chPref val="3"/>
        </dgm:presLayoutVars>
      </dgm:prSet>
      <dgm:spPr/>
      <dgm:t>
        <a:bodyPr/>
        <a:lstStyle/>
        <a:p>
          <a:endParaRPr lang="es-ES"/>
        </a:p>
      </dgm:t>
    </dgm:pt>
    <dgm:pt modelId="{A3CC98BE-3766-4EF0-8B72-CE3B8CAAFBD0}" type="pres">
      <dgm:prSet presAssocID="{97684523-1AC1-47A6-A7DB-BA94981BFEA8}" presName="rootConnector" presStyleLbl="node2" presStyleIdx="2" presStyleCnt="4"/>
      <dgm:spPr/>
      <dgm:t>
        <a:bodyPr/>
        <a:lstStyle/>
        <a:p>
          <a:endParaRPr lang="es-ES"/>
        </a:p>
      </dgm:t>
    </dgm:pt>
    <dgm:pt modelId="{F7A47C97-B716-4CD2-B18E-95195E29141F}" type="pres">
      <dgm:prSet presAssocID="{97684523-1AC1-47A6-A7DB-BA94981BFEA8}" presName="hierChild4" presStyleCnt="0"/>
      <dgm:spPr/>
      <dgm:t>
        <a:bodyPr/>
        <a:lstStyle/>
        <a:p>
          <a:endParaRPr lang="es-ES"/>
        </a:p>
      </dgm:t>
    </dgm:pt>
    <dgm:pt modelId="{5AEAD2FD-B842-460F-9AA3-2D6DE775F94E}" type="pres">
      <dgm:prSet presAssocID="{8B47E1ED-F503-42E9-9FC8-B6EF585360E4}" presName="Name37" presStyleLbl="parChTrans1D3" presStyleIdx="1" presStyleCnt="2"/>
      <dgm:spPr/>
      <dgm:t>
        <a:bodyPr/>
        <a:lstStyle/>
        <a:p>
          <a:endParaRPr lang="es-ES"/>
        </a:p>
      </dgm:t>
    </dgm:pt>
    <dgm:pt modelId="{72C345A5-1B84-432F-8874-8945E7092384}" type="pres">
      <dgm:prSet presAssocID="{4E7C0D8E-6663-4DA7-AB8A-50D80B7B157F}" presName="hierRoot2" presStyleCnt="0">
        <dgm:presLayoutVars>
          <dgm:hierBranch val="init"/>
        </dgm:presLayoutVars>
      </dgm:prSet>
      <dgm:spPr/>
      <dgm:t>
        <a:bodyPr/>
        <a:lstStyle/>
        <a:p>
          <a:endParaRPr lang="es-ES"/>
        </a:p>
      </dgm:t>
    </dgm:pt>
    <dgm:pt modelId="{DE5B40EB-6C33-49FD-A33A-F85881C7D22B}" type="pres">
      <dgm:prSet presAssocID="{4E7C0D8E-6663-4DA7-AB8A-50D80B7B157F}" presName="rootComposite" presStyleCnt="0"/>
      <dgm:spPr/>
      <dgm:t>
        <a:bodyPr/>
        <a:lstStyle/>
        <a:p>
          <a:endParaRPr lang="es-ES"/>
        </a:p>
      </dgm:t>
    </dgm:pt>
    <dgm:pt modelId="{26A02633-F469-4059-84AB-BACDD0727435}" type="pres">
      <dgm:prSet presAssocID="{4E7C0D8E-6663-4DA7-AB8A-50D80B7B157F}" presName="rootText" presStyleLbl="node3" presStyleIdx="1" presStyleCnt="2" custScaleX="114294">
        <dgm:presLayoutVars>
          <dgm:chPref val="3"/>
        </dgm:presLayoutVars>
      </dgm:prSet>
      <dgm:spPr/>
      <dgm:t>
        <a:bodyPr/>
        <a:lstStyle/>
        <a:p>
          <a:endParaRPr lang="es-ES"/>
        </a:p>
      </dgm:t>
    </dgm:pt>
    <dgm:pt modelId="{AD1DC97D-2387-447B-90B8-87CDBA642F8E}" type="pres">
      <dgm:prSet presAssocID="{4E7C0D8E-6663-4DA7-AB8A-50D80B7B157F}" presName="rootConnector" presStyleLbl="node3" presStyleIdx="1" presStyleCnt="2"/>
      <dgm:spPr/>
      <dgm:t>
        <a:bodyPr/>
        <a:lstStyle/>
        <a:p>
          <a:endParaRPr lang="es-ES"/>
        </a:p>
      </dgm:t>
    </dgm:pt>
    <dgm:pt modelId="{8CE362CD-2BC8-485A-9F03-7C2BBA836ADA}" type="pres">
      <dgm:prSet presAssocID="{4E7C0D8E-6663-4DA7-AB8A-50D80B7B157F}" presName="hierChild4" presStyleCnt="0"/>
      <dgm:spPr/>
      <dgm:t>
        <a:bodyPr/>
        <a:lstStyle/>
        <a:p>
          <a:endParaRPr lang="es-ES"/>
        </a:p>
      </dgm:t>
    </dgm:pt>
    <dgm:pt modelId="{09CBDAF8-3017-408D-8074-FB3DD1117403}" type="pres">
      <dgm:prSet presAssocID="{4E7C0D8E-6663-4DA7-AB8A-50D80B7B157F}" presName="hierChild5" presStyleCnt="0"/>
      <dgm:spPr/>
      <dgm:t>
        <a:bodyPr/>
        <a:lstStyle/>
        <a:p>
          <a:endParaRPr lang="es-ES"/>
        </a:p>
      </dgm:t>
    </dgm:pt>
    <dgm:pt modelId="{50559656-CE5A-4325-AED2-F5D7E5C628B0}" type="pres">
      <dgm:prSet presAssocID="{97684523-1AC1-47A6-A7DB-BA94981BFEA8}" presName="hierChild5" presStyleCnt="0"/>
      <dgm:spPr/>
      <dgm:t>
        <a:bodyPr/>
        <a:lstStyle/>
        <a:p>
          <a:endParaRPr lang="es-ES"/>
        </a:p>
      </dgm:t>
    </dgm:pt>
    <dgm:pt modelId="{2C5E2BC5-04AA-4079-B3B2-2FCCD4BEE857}" type="pres">
      <dgm:prSet presAssocID="{0A4ED41D-48EB-47C3-B624-75E17F15E114}" presName="Name37" presStyleLbl="parChTrans1D2" presStyleIdx="3" presStyleCnt="8"/>
      <dgm:spPr/>
      <dgm:t>
        <a:bodyPr/>
        <a:lstStyle/>
        <a:p>
          <a:endParaRPr lang="es-ES"/>
        </a:p>
      </dgm:t>
    </dgm:pt>
    <dgm:pt modelId="{7BE6F98C-BDDF-4259-A356-8C975784CABA}" type="pres">
      <dgm:prSet presAssocID="{163E5465-D60C-4A59-9B40-703A92864531}" presName="hierRoot2" presStyleCnt="0">
        <dgm:presLayoutVars>
          <dgm:hierBranch val="init"/>
        </dgm:presLayoutVars>
      </dgm:prSet>
      <dgm:spPr/>
      <dgm:t>
        <a:bodyPr/>
        <a:lstStyle/>
        <a:p>
          <a:endParaRPr lang="es-ES"/>
        </a:p>
      </dgm:t>
    </dgm:pt>
    <dgm:pt modelId="{C0E0B8C7-010A-42E1-AFAD-34759171A764}" type="pres">
      <dgm:prSet presAssocID="{163E5465-D60C-4A59-9B40-703A92864531}" presName="rootComposite" presStyleCnt="0"/>
      <dgm:spPr/>
      <dgm:t>
        <a:bodyPr/>
        <a:lstStyle/>
        <a:p>
          <a:endParaRPr lang="es-ES"/>
        </a:p>
      </dgm:t>
    </dgm:pt>
    <dgm:pt modelId="{8541203D-3F48-4084-A288-1333114F158C}" type="pres">
      <dgm:prSet presAssocID="{163E5465-D60C-4A59-9B40-703A92864531}" presName="rootText" presStyleLbl="node2" presStyleIdx="3" presStyleCnt="4">
        <dgm:presLayoutVars>
          <dgm:chPref val="3"/>
        </dgm:presLayoutVars>
      </dgm:prSet>
      <dgm:spPr/>
      <dgm:t>
        <a:bodyPr/>
        <a:lstStyle/>
        <a:p>
          <a:endParaRPr lang="es-ES"/>
        </a:p>
      </dgm:t>
    </dgm:pt>
    <dgm:pt modelId="{09E25495-F81C-4592-B056-A9E5CDB16895}" type="pres">
      <dgm:prSet presAssocID="{163E5465-D60C-4A59-9B40-703A92864531}" presName="rootConnector" presStyleLbl="node2" presStyleIdx="3" presStyleCnt="4"/>
      <dgm:spPr/>
      <dgm:t>
        <a:bodyPr/>
        <a:lstStyle/>
        <a:p>
          <a:endParaRPr lang="es-ES"/>
        </a:p>
      </dgm:t>
    </dgm:pt>
    <dgm:pt modelId="{4B2ED83A-D61F-4411-9DAC-6DD62A05F1D3}" type="pres">
      <dgm:prSet presAssocID="{163E5465-D60C-4A59-9B40-703A92864531}" presName="hierChild4" presStyleCnt="0"/>
      <dgm:spPr/>
      <dgm:t>
        <a:bodyPr/>
        <a:lstStyle/>
        <a:p>
          <a:endParaRPr lang="es-ES"/>
        </a:p>
      </dgm:t>
    </dgm:pt>
    <dgm:pt modelId="{26D3DD3B-FB3F-47D5-8328-4B4F71FCEC61}" type="pres">
      <dgm:prSet presAssocID="{163E5465-D60C-4A59-9B40-703A92864531}" presName="hierChild5" presStyleCnt="0"/>
      <dgm:spPr/>
      <dgm:t>
        <a:bodyPr/>
        <a:lstStyle/>
        <a:p>
          <a:endParaRPr lang="es-ES"/>
        </a:p>
      </dgm:t>
    </dgm:pt>
    <dgm:pt modelId="{FF55BAFA-2D86-4048-93C1-B1B7A6FD16EC}" type="pres">
      <dgm:prSet presAssocID="{06BEE093-71C9-4963-8D66-D829276F6517}" presName="hierChild3" presStyleCnt="0"/>
      <dgm:spPr/>
      <dgm:t>
        <a:bodyPr/>
        <a:lstStyle/>
        <a:p>
          <a:endParaRPr lang="es-ES"/>
        </a:p>
      </dgm:t>
    </dgm:pt>
    <dgm:pt modelId="{0E07338D-C2B0-4A63-B49F-6B16257B8B0E}" type="pres">
      <dgm:prSet presAssocID="{80718011-436B-4296-945E-7B2065AF4DEE}" presName="Name111" presStyleLbl="parChTrans1D2" presStyleIdx="4" presStyleCnt="8"/>
      <dgm:spPr/>
      <dgm:t>
        <a:bodyPr/>
        <a:lstStyle/>
        <a:p>
          <a:endParaRPr lang="es-ES"/>
        </a:p>
      </dgm:t>
    </dgm:pt>
    <dgm:pt modelId="{96D1E885-4DE6-4FA6-B2C9-8AD8039A0EF3}" type="pres">
      <dgm:prSet presAssocID="{78A0B5BF-7E23-48B1-B693-42DBD6D6253F}" presName="hierRoot3" presStyleCnt="0">
        <dgm:presLayoutVars>
          <dgm:hierBranch val="init"/>
        </dgm:presLayoutVars>
      </dgm:prSet>
      <dgm:spPr/>
      <dgm:t>
        <a:bodyPr/>
        <a:lstStyle/>
        <a:p>
          <a:endParaRPr lang="es-ES"/>
        </a:p>
      </dgm:t>
    </dgm:pt>
    <dgm:pt modelId="{B84E886B-4879-4781-9820-581EFA1B6E76}" type="pres">
      <dgm:prSet presAssocID="{78A0B5BF-7E23-48B1-B693-42DBD6D6253F}" presName="rootComposite3" presStyleCnt="0"/>
      <dgm:spPr/>
      <dgm:t>
        <a:bodyPr/>
        <a:lstStyle/>
        <a:p>
          <a:endParaRPr lang="es-ES"/>
        </a:p>
      </dgm:t>
    </dgm:pt>
    <dgm:pt modelId="{42533E96-56AE-4EB7-A966-5B062BE2985E}" type="pres">
      <dgm:prSet presAssocID="{78A0B5BF-7E23-48B1-B693-42DBD6D6253F}" presName="rootText3" presStyleLbl="asst1" presStyleIdx="0" presStyleCnt="4" custScaleX="121172">
        <dgm:presLayoutVars>
          <dgm:chPref val="3"/>
        </dgm:presLayoutVars>
      </dgm:prSet>
      <dgm:spPr/>
      <dgm:t>
        <a:bodyPr/>
        <a:lstStyle/>
        <a:p>
          <a:endParaRPr lang="es-ES"/>
        </a:p>
      </dgm:t>
    </dgm:pt>
    <dgm:pt modelId="{A3923DC8-9BA2-4DCD-A378-8E67E801140E}" type="pres">
      <dgm:prSet presAssocID="{78A0B5BF-7E23-48B1-B693-42DBD6D6253F}" presName="rootConnector3" presStyleLbl="asst1" presStyleIdx="0" presStyleCnt="4"/>
      <dgm:spPr/>
      <dgm:t>
        <a:bodyPr/>
        <a:lstStyle/>
        <a:p>
          <a:endParaRPr lang="es-ES"/>
        </a:p>
      </dgm:t>
    </dgm:pt>
    <dgm:pt modelId="{3DD3E9A2-9D35-427D-AD6D-A21F21095591}" type="pres">
      <dgm:prSet presAssocID="{78A0B5BF-7E23-48B1-B693-42DBD6D6253F}" presName="hierChild6" presStyleCnt="0"/>
      <dgm:spPr/>
      <dgm:t>
        <a:bodyPr/>
        <a:lstStyle/>
        <a:p>
          <a:endParaRPr lang="es-ES"/>
        </a:p>
      </dgm:t>
    </dgm:pt>
    <dgm:pt modelId="{F7451363-BF97-4C34-BF99-99BB214A25D5}" type="pres">
      <dgm:prSet presAssocID="{78A0B5BF-7E23-48B1-B693-42DBD6D6253F}" presName="hierChild7" presStyleCnt="0"/>
      <dgm:spPr/>
      <dgm:t>
        <a:bodyPr/>
        <a:lstStyle/>
        <a:p>
          <a:endParaRPr lang="es-ES"/>
        </a:p>
      </dgm:t>
    </dgm:pt>
    <dgm:pt modelId="{84BA7E2E-0B45-4EED-AF21-2DCEEB081303}" type="pres">
      <dgm:prSet presAssocID="{A875F690-A3DD-4438-B34C-89114A613056}" presName="Name111" presStyleLbl="parChTrans1D2" presStyleIdx="5" presStyleCnt="8"/>
      <dgm:spPr/>
      <dgm:t>
        <a:bodyPr/>
        <a:lstStyle/>
        <a:p>
          <a:endParaRPr lang="es-ES"/>
        </a:p>
      </dgm:t>
    </dgm:pt>
    <dgm:pt modelId="{AB8B0A0C-33A7-4EEA-9C6F-F4A58052FBD5}" type="pres">
      <dgm:prSet presAssocID="{DEA0832E-323F-475A-B0D0-047EDA814E82}" presName="hierRoot3" presStyleCnt="0">
        <dgm:presLayoutVars>
          <dgm:hierBranch val="init"/>
        </dgm:presLayoutVars>
      </dgm:prSet>
      <dgm:spPr/>
      <dgm:t>
        <a:bodyPr/>
        <a:lstStyle/>
        <a:p>
          <a:endParaRPr lang="es-ES"/>
        </a:p>
      </dgm:t>
    </dgm:pt>
    <dgm:pt modelId="{4C432792-E122-469F-9BEF-D14522BAEC7E}" type="pres">
      <dgm:prSet presAssocID="{DEA0832E-323F-475A-B0D0-047EDA814E82}" presName="rootComposite3" presStyleCnt="0"/>
      <dgm:spPr/>
      <dgm:t>
        <a:bodyPr/>
        <a:lstStyle/>
        <a:p>
          <a:endParaRPr lang="es-ES"/>
        </a:p>
      </dgm:t>
    </dgm:pt>
    <dgm:pt modelId="{C30F4812-DD99-4C64-AC00-F4513DA0E46D}" type="pres">
      <dgm:prSet presAssocID="{DEA0832E-323F-475A-B0D0-047EDA814E82}" presName="rootText3" presStyleLbl="asst1" presStyleIdx="1" presStyleCnt="4" custScaleX="131202">
        <dgm:presLayoutVars>
          <dgm:chPref val="3"/>
        </dgm:presLayoutVars>
      </dgm:prSet>
      <dgm:spPr/>
      <dgm:t>
        <a:bodyPr/>
        <a:lstStyle/>
        <a:p>
          <a:endParaRPr lang="es-ES"/>
        </a:p>
      </dgm:t>
    </dgm:pt>
    <dgm:pt modelId="{F3ED8676-E02F-4BAB-9527-607B9C17FDA2}" type="pres">
      <dgm:prSet presAssocID="{DEA0832E-323F-475A-B0D0-047EDA814E82}" presName="rootConnector3" presStyleLbl="asst1" presStyleIdx="1" presStyleCnt="4"/>
      <dgm:spPr/>
      <dgm:t>
        <a:bodyPr/>
        <a:lstStyle/>
        <a:p>
          <a:endParaRPr lang="es-ES"/>
        </a:p>
      </dgm:t>
    </dgm:pt>
    <dgm:pt modelId="{1B1080C1-A5B0-4F0B-A722-44CEE1DC88DB}" type="pres">
      <dgm:prSet presAssocID="{DEA0832E-323F-475A-B0D0-047EDA814E82}" presName="hierChild6" presStyleCnt="0"/>
      <dgm:spPr/>
      <dgm:t>
        <a:bodyPr/>
        <a:lstStyle/>
        <a:p>
          <a:endParaRPr lang="es-ES"/>
        </a:p>
      </dgm:t>
    </dgm:pt>
    <dgm:pt modelId="{EE629B1E-0397-411E-A5E5-6FC6AF302595}" type="pres">
      <dgm:prSet presAssocID="{DEA0832E-323F-475A-B0D0-047EDA814E82}" presName="hierChild7" presStyleCnt="0"/>
      <dgm:spPr/>
      <dgm:t>
        <a:bodyPr/>
        <a:lstStyle/>
        <a:p>
          <a:endParaRPr lang="es-ES"/>
        </a:p>
      </dgm:t>
    </dgm:pt>
    <dgm:pt modelId="{46EBB108-2C52-4890-B125-3FD68D7C296F}" type="pres">
      <dgm:prSet presAssocID="{104E0079-DB3D-4F1C-BF59-DB3F4225B6DB}" presName="Name111" presStyleLbl="parChTrans1D2" presStyleIdx="6" presStyleCnt="8"/>
      <dgm:spPr/>
      <dgm:t>
        <a:bodyPr/>
        <a:lstStyle/>
        <a:p>
          <a:endParaRPr lang="es-ES"/>
        </a:p>
      </dgm:t>
    </dgm:pt>
    <dgm:pt modelId="{1128AC86-8E0A-4687-A0C6-6476A10AB509}" type="pres">
      <dgm:prSet presAssocID="{C9D9D189-990D-46ED-8FF5-5155816FF201}" presName="hierRoot3" presStyleCnt="0">
        <dgm:presLayoutVars>
          <dgm:hierBranch val="init"/>
        </dgm:presLayoutVars>
      </dgm:prSet>
      <dgm:spPr/>
      <dgm:t>
        <a:bodyPr/>
        <a:lstStyle/>
        <a:p>
          <a:endParaRPr lang="es-ES"/>
        </a:p>
      </dgm:t>
    </dgm:pt>
    <dgm:pt modelId="{90F937F7-048C-4D8D-BBF7-222ED5E8F9C9}" type="pres">
      <dgm:prSet presAssocID="{C9D9D189-990D-46ED-8FF5-5155816FF201}" presName="rootComposite3" presStyleCnt="0"/>
      <dgm:spPr/>
      <dgm:t>
        <a:bodyPr/>
        <a:lstStyle/>
        <a:p>
          <a:endParaRPr lang="es-ES"/>
        </a:p>
      </dgm:t>
    </dgm:pt>
    <dgm:pt modelId="{007B3847-B2C1-4633-A0FE-6D5D7C0B9EA1}" type="pres">
      <dgm:prSet presAssocID="{C9D9D189-990D-46ED-8FF5-5155816FF201}" presName="rootText3" presStyleLbl="asst1" presStyleIdx="2" presStyleCnt="4" custScaleX="116718">
        <dgm:presLayoutVars>
          <dgm:chPref val="3"/>
        </dgm:presLayoutVars>
      </dgm:prSet>
      <dgm:spPr/>
      <dgm:t>
        <a:bodyPr/>
        <a:lstStyle/>
        <a:p>
          <a:endParaRPr lang="es-ES"/>
        </a:p>
      </dgm:t>
    </dgm:pt>
    <dgm:pt modelId="{5747DD56-9624-4023-9892-8FB4B1737407}" type="pres">
      <dgm:prSet presAssocID="{C9D9D189-990D-46ED-8FF5-5155816FF201}" presName="rootConnector3" presStyleLbl="asst1" presStyleIdx="2" presStyleCnt="4"/>
      <dgm:spPr/>
      <dgm:t>
        <a:bodyPr/>
        <a:lstStyle/>
        <a:p>
          <a:endParaRPr lang="es-ES"/>
        </a:p>
      </dgm:t>
    </dgm:pt>
    <dgm:pt modelId="{CA894E87-E21C-4051-B543-C1728004EB9B}" type="pres">
      <dgm:prSet presAssocID="{C9D9D189-990D-46ED-8FF5-5155816FF201}" presName="hierChild6" presStyleCnt="0"/>
      <dgm:spPr/>
      <dgm:t>
        <a:bodyPr/>
        <a:lstStyle/>
        <a:p>
          <a:endParaRPr lang="es-ES"/>
        </a:p>
      </dgm:t>
    </dgm:pt>
    <dgm:pt modelId="{D3BFE49E-E6D4-4CDC-A1CB-B3E174BA985A}" type="pres">
      <dgm:prSet presAssocID="{C9D9D189-990D-46ED-8FF5-5155816FF201}" presName="hierChild7" presStyleCnt="0"/>
      <dgm:spPr/>
      <dgm:t>
        <a:bodyPr/>
        <a:lstStyle/>
        <a:p>
          <a:endParaRPr lang="es-ES"/>
        </a:p>
      </dgm:t>
    </dgm:pt>
    <dgm:pt modelId="{0F2442D3-ED7D-486B-928E-6BFBF714E194}" type="pres">
      <dgm:prSet presAssocID="{0F3D3FE8-AB27-4888-B829-83EAFF303818}" presName="Name111" presStyleLbl="parChTrans1D2" presStyleIdx="7" presStyleCnt="8"/>
      <dgm:spPr/>
      <dgm:t>
        <a:bodyPr/>
        <a:lstStyle/>
        <a:p>
          <a:endParaRPr lang="es-ES"/>
        </a:p>
      </dgm:t>
    </dgm:pt>
    <dgm:pt modelId="{BE4FEFE7-A5D5-4851-B02A-003E26A56803}" type="pres">
      <dgm:prSet presAssocID="{863E25D3-4493-4BBD-9340-DB99CA89EBEB}" presName="hierRoot3" presStyleCnt="0">
        <dgm:presLayoutVars>
          <dgm:hierBranch val="init"/>
        </dgm:presLayoutVars>
      </dgm:prSet>
      <dgm:spPr/>
      <dgm:t>
        <a:bodyPr/>
        <a:lstStyle/>
        <a:p>
          <a:endParaRPr lang="es-ES"/>
        </a:p>
      </dgm:t>
    </dgm:pt>
    <dgm:pt modelId="{FFD2105A-3172-4814-99F9-5273919685DB}" type="pres">
      <dgm:prSet presAssocID="{863E25D3-4493-4BBD-9340-DB99CA89EBEB}" presName="rootComposite3" presStyleCnt="0"/>
      <dgm:spPr/>
      <dgm:t>
        <a:bodyPr/>
        <a:lstStyle/>
        <a:p>
          <a:endParaRPr lang="es-ES"/>
        </a:p>
      </dgm:t>
    </dgm:pt>
    <dgm:pt modelId="{AE39197E-48A0-4EF0-B810-826ED5F155BF}" type="pres">
      <dgm:prSet presAssocID="{863E25D3-4493-4BBD-9340-DB99CA89EBEB}" presName="rootText3" presStyleLbl="asst1" presStyleIdx="3" presStyleCnt="4" custScaleX="132727">
        <dgm:presLayoutVars>
          <dgm:chPref val="3"/>
        </dgm:presLayoutVars>
      </dgm:prSet>
      <dgm:spPr/>
      <dgm:t>
        <a:bodyPr/>
        <a:lstStyle/>
        <a:p>
          <a:endParaRPr lang="es-ES"/>
        </a:p>
      </dgm:t>
    </dgm:pt>
    <dgm:pt modelId="{570E3703-19EF-4691-B894-68865D0B5C9D}" type="pres">
      <dgm:prSet presAssocID="{863E25D3-4493-4BBD-9340-DB99CA89EBEB}" presName="rootConnector3" presStyleLbl="asst1" presStyleIdx="3" presStyleCnt="4"/>
      <dgm:spPr/>
      <dgm:t>
        <a:bodyPr/>
        <a:lstStyle/>
        <a:p>
          <a:endParaRPr lang="es-ES"/>
        </a:p>
      </dgm:t>
    </dgm:pt>
    <dgm:pt modelId="{25BE8D03-E812-44F4-933F-96FEC8EB5F7E}" type="pres">
      <dgm:prSet presAssocID="{863E25D3-4493-4BBD-9340-DB99CA89EBEB}" presName="hierChild6" presStyleCnt="0"/>
      <dgm:spPr/>
      <dgm:t>
        <a:bodyPr/>
        <a:lstStyle/>
        <a:p>
          <a:endParaRPr lang="es-ES"/>
        </a:p>
      </dgm:t>
    </dgm:pt>
    <dgm:pt modelId="{D31BCA3E-4713-489F-9DBC-CD955FC8CCFA}" type="pres">
      <dgm:prSet presAssocID="{863E25D3-4493-4BBD-9340-DB99CA89EBEB}" presName="hierChild7" presStyleCnt="0"/>
      <dgm:spPr/>
      <dgm:t>
        <a:bodyPr/>
        <a:lstStyle/>
        <a:p>
          <a:endParaRPr lang="es-ES"/>
        </a:p>
      </dgm:t>
    </dgm:pt>
  </dgm:ptLst>
  <dgm:cxnLst>
    <dgm:cxn modelId="{6F0230C6-7AA3-4042-91AC-0C1FF784110D}" type="presOf" srcId="{D26C7C03-89AD-4952-B526-C8D9929D1767}" destId="{0AD81234-673F-450C-8ED1-257F09204E72}" srcOrd="1" destOrd="0" presId="urn:microsoft.com/office/officeart/2005/8/layout/orgChart1"/>
    <dgm:cxn modelId="{093EEB3B-3385-43E6-9B2A-E3A946A2F618}" type="presOf" srcId="{D26C7C03-89AD-4952-B526-C8D9929D1767}" destId="{FE471062-71F8-4ADA-B673-E317EA858E14}" srcOrd="0" destOrd="0" presId="urn:microsoft.com/office/officeart/2005/8/layout/orgChart1"/>
    <dgm:cxn modelId="{2F4788C0-3D3B-467C-BE70-9A15AD993307}" type="presOf" srcId="{C9D9D189-990D-46ED-8FF5-5155816FF201}" destId="{5747DD56-9624-4023-9892-8FB4B1737407}" srcOrd="1" destOrd="0" presId="urn:microsoft.com/office/officeart/2005/8/layout/orgChart1"/>
    <dgm:cxn modelId="{C7E98881-ACB9-44DC-8114-6B210B94F197}" type="presOf" srcId="{7022DC8D-4EC4-41EA-9015-044EFF5B7911}" destId="{9B1857C7-02B4-4E3E-B0A8-3FE89D0E6872}" srcOrd="0" destOrd="0" presId="urn:microsoft.com/office/officeart/2005/8/layout/orgChart1"/>
    <dgm:cxn modelId="{04D0B21B-1B78-47E6-9583-F84D13266D31}" srcId="{7022DC8D-4EC4-41EA-9015-044EFF5B7911}" destId="{D26C7C03-89AD-4952-B526-C8D9929D1767}" srcOrd="0" destOrd="0" parTransId="{EFFA6494-9829-4B5B-AEAA-3C27F2A7A45B}" sibTransId="{C551335E-25F0-4CA3-94A4-DFB00A20B376}"/>
    <dgm:cxn modelId="{1AFAF79E-2EF4-47F7-AAFA-88E97693FDB0}" type="presOf" srcId="{06BEE093-71C9-4963-8D66-D829276F6517}" destId="{047C6FBC-023C-47BD-A210-8AD168A1DD2F}" srcOrd="0" destOrd="0" presId="urn:microsoft.com/office/officeart/2005/8/layout/orgChart1"/>
    <dgm:cxn modelId="{CF93E8B0-FE68-46D5-96F1-78241E1B2D66}" srcId="{06BEE093-71C9-4963-8D66-D829276F6517}" destId="{163E5465-D60C-4A59-9B40-703A92864531}" srcOrd="7" destOrd="0" parTransId="{0A4ED41D-48EB-47C3-B624-75E17F15E114}" sibTransId="{756F77A7-3FBF-4D7F-ACB2-907C8E906AAB}"/>
    <dgm:cxn modelId="{95C4B1DA-6705-4D30-B81E-C6AB4BE6F5CA}" type="presOf" srcId="{104E0079-DB3D-4F1C-BF59-DB3F4225B6DB}" destId="{46EBB108-2C52-4890-B125-3FD68D7C296F}" srcOrd="0" destOrd="0" presId="urn:microsoft.com/office/officeart/2005/8/layout/orgChart1"/>
    <dgm:cxn modelId="{A5661AD9-110E-4391-BF00-033F4A4FDCB9}" type="presOf" srcId="{EFFA6494-9829-4B5B-AEAA-3C27F2A7A45B}" destId="{6934749A-FDE8-4805-A369-0336C215FD5D}" srcOrd="0" destOrd="0" presId="urn:microsoft.com/office/officeart/2005/8/layout/orgChart1"/>
    <dgm:cxn modelId="{BA704B04-F22B-43AC-819B-C3E39FA421B5}" srcId="{06BEE093-71C9-4963-8D66-D829276F6517}" destId="{C9D9D189-990D-46ED-8FF5-5155816FF201}" srcOrd="2" destOrd="0" parTransId="{104E0079-DB3D-4F1C-BF59-DB3F4225B6DB}" sibTransId="{F05698A1-C40A-4FCF-88AC-4FC4F882A5AC}"/>
    <dgm:cxn modelId="{BB43CB23-916A-4378-A890-93269EC0598B}" type="presOf" srcId="{0F3D3FE8-AB27-4888-B829-83EAFF303818}" destId="{0F2442D3-ED7D-486B-928E-6BFBF714E194}" srcOrd="0" destOrd="0" presId="urn:microsoft.com/office/officeart/2005/8/layout/orgChart1"/>
    <dgm:cxn modelId="{C3EA2B19-3155-4CD7-800B-C5AC2F983A31}" srcId="{06BEE093-71C9-4963-8D66-D829276F6517}" destId="{DEA0832E-323F-475A-B0D0-047EDA814E82}" srcOrd="1" destOrd="0" parTransId="{A875F690-A3DD-4438-B34C-89114A613056}" sibTransId="{1AC1629E-D318-4FE9-B227-68AD106A0D20}"/>
    <dgm:cxn modelId="{DCE13848-2FBB-46A2-B2D9-611EE8D2BDFB}" type="presOf" srcId="{7022DC8D-4EC4-41EA-9015-044EFF5B7911}" destId="{68B29A84-B18A-440A-9723-CAF5580F8D6A}" srcOrd="1" destOrd="0" presId="urn:microsoft.com/office/officeart/2005/8/layout/orgChart1"/>
    <dgm:cxn modelId="{E978F5D0-B22B-4A60-ABB0-0DE596FA4FAA}" type="presOf" srcId="{B1BF73ED-430B-4F85-84C5-552D0D1CA381}" destId="{BDE45D5A-47A6-4C0D-84E6-B79A23D84463}" srcOrd="0" destOrd="0" presId="urn:microsoft.com/office/officeart/2005/8/layout/orgChart1"/>
    <dgm:cxn modelId="{D85D2FA4-C61E-47BF-A163-30C00ACCC2CA}" type="presOf" srcId="{0A4ED41D-48EB-47C3-B624-75E17F15E114}" destId="{2C5E2BC5-04AA-4079-B3B2-2FCCD4BEE857}" srcOrd="0" destOrd="0" presId="urn:microsoft.com/office/officeart/2005/8/layout/orgChart1"/>
    <dgm:cxn modelId="{91823D5C-6161-4935-8B1A-5429D3DD1768}" type="presOf" srcId="{78A0B5BF-7E23-48B1-B693-42DBD6D6253F}" destId="{A3923DC8-9BA2-4DCD-A378-8E67E801140E}" srcOrd="1" destOrd="0" presId="urn:microsoft.com/office/officeart/2005/8/layout/orgChart1"/>
    <dgm:cxn modelId="{857C7A92-1134-4552-8939-0960DDABA728}" type="presOf" srcId="{97684523-1AC1-47A6-A7DB-BA94981BFEA8}" destId="{CB3E3BEB-5891-4041-AA7B-9B18C52D2E0B}" srcOrd="0" destOrd="0" presId="urn:microsoft.com/office/officeart/2005/8/layout/orgChart1"/>
    <dgm:cxn modelId="{4B486C9F-56F2-48E2-BAB5-CD06FB20D455}" type="presOf" srcId="{010F9E04-2543-416C-B3A9-AA30B22AE185}" destId="{8A3FF0BF-5AF2-460C-9DC6-403ECBDF09FC}" srcOrd="0" destOrd="0" presId="urn:microsoft.com/office/officeart/2005/8/layout/orgChart1"/>
    <dgm:cxn modelId="{C196153F-569C-4F8F-A3C8-E083E4ECFBE2}" type="presOf" srcId="{A875F690-A3DD-4438-B34C-89114A613056}" destId="{84BA7E2E-0B45-4EED-AF21-2DCEEB081303}" srcOrd="0" destOrd="0" presId="urn:microsoft.com/office/officeart/2005/8/layout/orgChart1"/>
    <dgm:cxn modelId="{01770209-C5F0-40FC-B9E0-4D3E4AFA86B4}" type="presOf" srcId="{8D2D942D-B5AA-40F7-9C74-D5BF8483D44D}" destId="{C9291F6F-CFDC-4CFD-B45B-FDC65870C28B}" srcOrd="0" destOrd="0" presId="urn:microsoft.com/office/officeart/2005/8/layout/orgChart1"/>
    <dgm:cxn modelId="{2CEC9679-8FF7-4091-9BC6-765B291746CC}" type="presOf" srcId="{4E7C0D8E-6663-4DA7-AB8A-50D80B7B157F}" destId="{26A02633-F469-4059-84AB-BACDD0727435}" srcOrd="0" destOrd="0" presId="urn:microsoft.com/office/officeart/2005/8/layout/orgChart1"/>
    <dgm:cxn modelId="{2E7585D8-061F-441A-B640-6DCE9F808CE8}" type="presOf" srcId="{2BEB7BE9-6F4D-4B63-B0B8-8D09324050B6}" destId="{6F76CBA1-4A3E-4C2B-A0DE-ED1C4CAD82AD}" srcOrd="0" destOrd="0" presId="urn:microsoft.com/office/officeart/2005/8/layout/orgChart1"/>
    <dgm:cxn modelId="{9E7F98CA-86EC-4281-AFD3-D84ACFE49AD5}" type="presOf" srcId="{863E25D3-4493-4BBD-9340-DB99CA89EBEB}" destId="{570E3703-19EF-4691-B894-68865D0B5C9D}" srcOrd="1" destOrd="0" presId="urn:microsoft.com/office/officeart/2005/8/layout/orgChart1"/>
    <dgm:cxn modelId="{A0210B83-7A54-4BB7-A33F-5F80F9824CDA}" srcId="{06BEE093-71C9-4963-8D66-D829276F6517}" destId="{97684523-1AC1-47A6-A7DB-BA94981BFEA8}" srcOrd="6" destOrd="0" parTransId="{E24D5BDC-A418-48DB-AC9D-05D431CF0113}" sibTransId="{FDCD167C-D440-4E13-B313-2553AAD3F5E2}"/>
    <dgm:cxn modelId="{5CDA2C11-802D-41BB-8245-F826AADBF777}" srcId="{06BEE093-71C9-4963-8D66-D829276F6517}" destId="{78A0B5BF-7E23-48B1-B693-42DBD6D6253F}" srcOrd="0" destOrd="0" parTransId="{80718011-436B-4296-945E-7B2065AF4DEE}" sibTransId="{2461459F-96B5-4688-91A6-7F9473FDDF10}"/>
    <dgm:cxn modelId="{8F072292-1FFB-47FE-8880-A92C2908C8D2}" type="presOf" srcId="{78A0B5BF-7E23-48B1-B693-42DBD6D6253F}" destId="{42533E96-56AE-4EB7-A966-5B062BE2985E}" srcOrd="0" destOrd="0" presId="urn:microsoft.com/office/officeart/2005/8/layout/orgChart1"/>
    <dgm:cxn modelId="{E72C82CA-7AE7-4AAF-B4FC-6907D06F1D1A}" type="presOf" srcId="{DEA0832E-323F-475A-B0D0-047EDA814E82}" destId="{C30F4812-DD99-4C64-AC00-F4513DA0E46D}" srcOrd="0" destOrd="0" presId="urn:microsoft.com/office/officeart/2005/8/layout/orgChart1"/>
    <dgm:cxn modelId="{3CAF36C2-76B9-4715-A8AF-38A5C9D4BF41}" srcId="{97684523-1AC1-47A6-A7DB-BA94981BFEA8}" destId="{4E7C0D8E-6663-4DA7-AB8A-50D80B7B157F}" srcOrd="0" destOrd="0" parTransId="{8B47E1ED-F503-42E9-9FC8-B6EF585360E4}" sibTransId="{A00DF508-C1EB-4E61-8729-D08D4A64B686}"/>
    <dgm:cxn modelId="{F0DA61F2-0175-486F-A7E9-4919AE777FF0}" type="presOf" srcId="{8D2D942D-B5AA-40F7-9C74-D5BF8483D44D}" destId="{280E18D6-3752-4797-9414-589B2EDD19E3}" srcOrd="1" destOrd="0" presId="urn:microsoft.com/office/officeart/2005/8/layout/orgChart1"/>
    <dgm:cxn modelId="{D57FDB51-95B3-457B-B56B-EF77B94DED50}" srcId="{2BEB7BE9-6F4D-4B63-B0B8-8D09324050B6}" destId="{06BEE093-71C9-4963-8D66-D829276F6517}" srcOrd="0" destOrd="0" parTransId="{7A17213E-977C-408C-9874-BB3E3AB1163B}" sibTransId="{A640FB3F-75D3-4BC8-AD20-ACA47D237694}"/>
    <dgm:cxn modelId="{986FD6A2-5365-4F2E-B3D8-60D9A4FBC383}" type="presOf" srcId="{06BEE093-71C9-4963-8D66-D829276F6517}" destId="{B782903C-C26C-4BE9-91A1-142FF050360E}" srcOrd="1" destOrd="0" presId="urn:microsoft.com/office/officeart/2005/8/layout/orgChart1"/>
    <dgm:cxn modelId="{15E103DF-9D79-4459-860B-688E09661A0A}" srcId="{06BEE093-71C9-4963-8D66-D829276F6517}" destId="{7022DC8D-4EC4-41EA-9015-044EFF5B7911}" srcOrd="4" destOrd="0" parTransId="{B1BF73ED-430B-4F85-84C5-552D0D1CA381}" sibTransId="{E64320D5-A264-450A-B7E5-DE450DD9D7C3}"/>
    <dgm:cxn modelId="{856D1573-664D-4DA4-AF9C-8D4007C2C678}" type="presOf" srcId="{80718011-436B-4296-945E-7B2065AF4DEE}" destId="{0E07338D-C2B0-4A63-B49F-6B16257B8B0E}" srcOrd="0" destOrd="0" presId="urn:microsoft.com/office/officeart/2005/8/layout/orgChart1"/>
    <dgm:cxn modelId="{DD0873CD-75FA-4D54-A7E9-64FAAD694E91}" type="presOf" srcId="{4E7C0D8E-6663-4DA7-AB8A-50D80B7B157F}" destId="{AD1DC97D-2387-447B-90B8-87CDBA642F8E}" srcOrd="1" destOrd="0" presId="urn:microsoft.com/office/officeart/2005/8/layout/orgChart1"/>
    <dgm:cxn modelId="{4C2E202D-B317-49FB-AB2F-BE45A2B8453F}" srcId="{06BEE093-71C9-4963-8D66-D829276F6517}" destId="{8D2D942D-B5AA-40F7-9C74-D5BF8483D44D}" srcOrd="5" destOrd="0" parTransId="{010F9E04-2543-416C-B3A9-AA30B22AE185}" sibTransId="{A01C4E15-12CF-46BC-B1C9-3FFE598BA206}"/>
    <dgm:cxn modelId="{24846A33-20B6-4501-8D42-0FA6A9654A9B}" type="presOf" srcId="{E24D5BDC-A418-48DB-AC9D-05D431CF0113}" destId="{4CB1008E-22AE-420B-9D6B-78EB77E2A41B}" srcOrd="0" destOrd="0" presId="urn:microsoft.com/office/officeart/2005/8/layout/orgChart1"/>
    <dgm:cxn modelId="{5BE29ABC-7250-4045-86BB-20799B11D337}" type="presOf" srcId="{DEA0832E-323F-475A-B0D0-047EDA814E82}" destId="{F3ED8676-E02F-4BAB-9527-607B9C17FDA2}" srcOrd="1" destOrd="0" presId="urn:microsoft.com/office/officeart/2005/8/layout/orgChart1"/>
    <dgm:cxn modelId="{DF768EDB-3204-4C26-8C91-ED03CD986D2C}" type="presOf" srcId="{863E25D3-4493-4BBD-9340-DB99CA89EBEB}" destId="{AE39197E-48A0-4EF0-B810-826ED5F155BF}" srcOrd="0" destOrd="0" presId="urn:microsoft.com/office/officeart/2005/8/layout/orgChart1"/>
    <dgm:cxn modelId="{3AF74AE4-763B-43AB-9E07-AF18ADE6D5E9}" srcId="{06BEE093-71C9-4963-8D66-D829276F6517}" destId="{863E25D3-4493-4BBD-9340-DB99CA89EBEB}" srcOrd="3" destOrd="0" parTransId="{0F3D3FE8-AB27-4888-B829-83EAFF303818}" sibTransId="{0985D4B9-AB8C-4995-9653-80852D2A0918}"/>
    <dgm:cxn modelId="{AA29BC1F-304C-4C51-9949-21A372A04A00}" type="presOf" srcId="{97684523-1AC1-47A6-A7DB-BA94981BFEA8}" destId="{A3CC98BE-3766-4EF0-8B72-CE3B8CAAFBD0}" srcOrd="1" destOrd="0" presId="urn:microsoft.com/office/officeart/2005/8/layout/orgChart1"/>
    <dgm:cxn modelId="{2E607532-49CA-4335-B385-B0DACEB86BE2}" type="presOf" srcId="{163E5465-D60C-4A59-9B40-703A92864531}" destId="{09E25495-F81C-4592-B056-A9E5CDB16895}" srcOrd="1" destOrd="0" presId="urn:microsoft.com/office/officeart/2005/8/layout/orgChart1"/>
    <dgm:cxn modelId="{12DF11AF-4819-4ED9-B104-BDAAF3704FE6}" type="presOf" srcId="{8B47E1ED-F503-42E9-9FC8-B6EF585360E4}" destId="{5AEAD2FD-B842-460F-9AA3-2D6DE775F94E}" srcOrd="0" destOrd="0" presId="urn:microsoft.com/office/officeart/2005/8/layout/orgChart1"/>
    <dgm:cxn modelId="{07D83421-D5C4-48FE-B727-467479D8E903}" type="presOf" srcId="{163E5465-D60C-4A59-9B40-703A92864531}" destId="{8541203D-3F48-4084-A288-1333114F158C}" srcOrd="0" destOrd="0" presId="urn:microsoft.com/office/officeart/2005/8/layout/orgChart1"/>
    <dgm:cxn modelId="{9BD029AE-478D-400C-9C5C-724A198A92CA}" type="presOf" srcId="{C9D9D189-990D-46ED-8FF5-5155816FF201}" destId="{007B3847-B2C1-4633-A0FE-6D5D7C0B9EA1}" srcOrd="0" destOrd="0" presId="urn:microsoft.com/office/officeart/2005/8/layout/orgChart1"/>
    <dgm:cxn modelId="{3B6F9D63-17C8-4A3C-91DA-1F6B39C95DAA}" type="presParOf" srcId="{6F76CBA1-4A3E-4C2B-A0DE-ED1C4CAD82AD}" destId="{91224E6E-5D38-4DA3-A25D-8C19E3210FB8}" srcOrd="0" destOrd="0" presId="urn:microsoft.com/office/officeart/2005/8/layout/orgChart1"/>
    <dgm:cxn modelId="{BF6E0067-CC42-4807-A41F-2F84170B35A6}" type="presParOf" srcId="{91224E6E-5D38-4DA3-A25D-8C19E3210FB8}" destId="{731CB543-0FCD-407D-8F68-DA77274C36C5}" srcOrd="0" destOrd="0" presId="urn:microsoft.com/office/officeart/2005/8/layout/orgChart1"/>
    <dgm:cxn modelId="{83855A51-63D7-4E93-9AE4-F414D6241159}" type="presParOf" srcId="{731CB543-0FCD-407D-8F68-DA77274C36C5}" destId="{047C6FBC-023C-47BD-A210-8AD168A1DD2F}" srcOrd="0" destOrd="0" presId="urn:microsoft.com/office/officeart/2005/8/layout/orgChart1"/>
    <dgm:cxn modelId="{4AA3D7A1-3896-4639-B118-11D2FDF759F1}" type="presParOf" srcId="{731CB543-0FCD-407D-8F68-DA77274C36C5}" destId="{B782903C-C26C-4BE9-91A1-142FF050360E}" srcOrd="1" destOrd="0" presId="urn:microsoft.com/office/officeart/2005/8/layout/orgChart1"/>
    <dgm:cxn modelId="{AF5883EE-2805-4EF5-9336-9D1B848E0CCE}" type="presParOf" srcId="{91224E6E-5D38-4DA3-A25D-8C19E3210FB8}" destId="{C6C4CFFD-F166-4D71-BBCD-66D20E348D5E}" srcOrd="1" destOrd="0" presId="urn:microsoft.com/office/officeart/2005/8/layout/orgChart1"/>
    <dgm:cxn modelId="{B7BC2242-6004-4BCE-8E17-F5E14BADF8EE}" type="presParOf" srcId="{C6C4CFFD-F166-4D71-BBCD-66D20E348D5E}" destId="{BDE45D5A-47A6-4C0D-84E6-B79A23D84463}" srcOrd="0" destOrd="0" presId="urn:microsoft.com/office/officeart/2005/8/layout/orgChart1"/>
    <dgm:cxn modelId="{790EA212-3638-4665-96CD-D987328A5FAA}" type="presParOf" srcId="{C6C4CFFD-F166-4D71-BBCD-66D20E348D5E}" destId="{42BC1418-3EB5-439B-B0B6-D730B106D049}" srcOrd="1" destOrd="0" presId="urn:microsoft.com/office/officeart/2005/8/layout/orgChart1"/>
    <dgm:cxn modelId="{BB858947-F246-4F93-8FE9-BF9CB1F092EB}" type="presParOf" srcId="{42BC1418-3EB5-439B-B0B6-D730B106D049}" destId="{68051BDE-62ED-4C0A-BCFD-AA943F569281}" srcOrd="0" destOrd="0" presId="urn:microsoft.com/office/officeart/2005/8/layout/orgChart1"/>
    <dgm:cxn modelId="{022359B6-99AB-44BA-B721-C0FBD24046BE}" type="presParOf" srcId="{68051BDE-62ED-4C0A-BCFD-AA943F569281}" destId="{9B1857C7-02B4-4E3E-B0A8-3FE89D0E6872}" srcOrd="0" destOrd="0" presId="urn:microsoft.com/office/officeart/2005/8/layout/orgChart1"/>
    <dgm:cxn modelId="{881BADF2-15C3-4098-AED6-03A7F3672B70}" type="presParOf" srcId="{68051BDE-62ED-4C0A-BCFD-AA943F569281}" destId="{68B29A84-B18A-440A-9723-CAF5580F8D6A}" srcOrd="1" destOrd="0" presId="urn:microsoft.com/office/officeart/2005/8/layout/orgChart1"/>
    <dgm:cxn modelId="{6296F001-AB15-4F73-9A6B-61B36DD47E94}" type="presParOf" srcId="{42BC1418-3EB5-439B-B0B6-D730B106D049}" destId="{A63A7C99-B021-42AC-A59B-B77B228F252A}" srcOrd="1" destOrd="0" presId="urn:microsoft.com/office/officeart/2005/8/layout/orgChart1"/>
    <dgm:cxn modelId="{FE392B06-D595-421E-9538-4678C29DDEB6}" type="presParOf" srcId="{A63A7C99-B021-42AC-A59B-B77B228F252A}" destId="{6934749A-FDE8-4805-A369-0336C215FD5D}" srcOrd="0" destOrd="0" presId="urn:microsoft.com/office/officeart/2005/8/layout/orgChart1"/>
    <dgm:cxn modelId="{8CC58EC7-7620-4C24-BAA4-121A275F7438}" type="presParOf" srcId="{A63A7C99-B021-42AC-A59B-B77B228F252A}" destId="{4B203170-5033-4C3F-9151-9DE3D7B3B698}" srcOrd="1" destOrd="0" presId="urn:microsoft.com/office/officeart/2005/8/layout/orgChart1"/>
    <dgm:cxn modelId="{DB4523CC-4AE8-423C-A900-898AEC76F0DF}" type="presParOf" srcId="{4B203170-5033-4C3F-9151-9DE3D7B3B698}" destId="{9CCB6914-9CEE-4544-8E92-B7FB5DDC683E}" srcOrd="0" destOrd="0" presId="urn:microsoft.com/office/officeart/2005/8/layout/orgChart1"/>
    <dgm:cxn modelId="{C8E7871D-474D-444C-9B8E-11F2ED6B03E3}" type="presParOf" srcId="{9CCB6914-9CEE-4544-8E92-B7FB5DDC683E}" destId="{FE471062-71F8-4ADA-B673-E317EA858E14}" srcOrd="0" destOrd="0" presId="urn:microsoft.com/office/officeart/2005/8/layout/orgChart1"/>
    <dgm:cxn modelId="{1E70361E-4E9B-4E73-8F58-742842850E46}" type="presParOf" srcId="{9CCB6914-9CEE-4544-8E92-B7FB5DDC683E}" destId="{0AD81234-673F-450C-8ED1-257F09204E72}" srcOrd="1" destOrd="0" presId="urn:microsoft.com/office/officeart/2005/8/layout/orgChart1"/>
    <dgm:cxn modelId="{8D869F05-DC8A-464C-8597-68C89F206741}" type="presParOf" srcId="{4B203170-5033-4C3F-9151-9DE3D7B3B698}" destId="{558ACEDD-75EA-4DB5-88FA-CAC9DC47ACFC}" srcOrd="1" destOrd="0" presId="urn:microsoft.com/office/officeart/2005/8/layout/orgChart1"/>
    <dgm:cxn modelId="{3CF0FC4B-740E-4537-8BA1-731A3721D33D}" type="presParOf" srcId="{4B203170-5033-4C3F-9151-9DE3D7B3B698}" destId="{021AAFDD-8DA4-4B72-AE5E-0ABE7AA98FEF}" srcOrd="2" destOrd="0" presId="urn:microsoft.com/office/officeart/2005/8/layout/orgChart1"/>
    <dgm:cxn modelId="{7CBEE7EF-C6C1-4F6D-A12D-1C6CB0019527}" type="presParOf" srcId="{42BC1418-3EB5-439B-B0B6-D730B106D049}" destId="{52C41AD9-26DA-4788-8231-31D58724603F}" srcOrd="2" destOrd="0" presId="urn:microsoft.com/office/officeart/2005/8/layout/orgChart1"/>
    <dgm:cxn modelId="{50C55E5B-6148-4B31-859C-CD129F5BAA7F}" type="presParOf" srcId="{C6C4CFFD-F166-4D71-BBCD-66D20E348D5E}" destId="{8A3FF0BF-5AF2-460C-9DC6-403ECBDF09FC}" srcOrd="2" destOrd="0" presId="urn:microsoft.com/office/officeart/2005/8/layout/orgChart1"/>
    <dgm:cxn modelId="{63033055-94E4-4D81-AA2C-83726F9012C9}" type="presParOf" srcId="{C6C4CFFD-F166-4D71-BBCD-66D20E348D5E}" destId="{80B779DF-6905-4552-8D6C-9CD2542202BA}" srcOrd="3" destOrd="0" presId="urn:microsoft.com/office/officeart/2005/8/layout/orgChart1"/>
    <dgm:cxn modelId="{61FFC340-8D5F-4609-9C08-5B6C50700256}" type="presParOf" srcId="{80B779DF-6905-4552-8D6C-9CD2542202BA}" destId="{422FB6A1-F976-44C7-AAC0-834DA108940E}" srcOrd="0" destOrd="0" presId="urn:microsoft.com/office/officeart/2005/8/layout/orgChart1"/>
    <dgm:cxn modelId="{18B0656F-6F25-49DB-92EC-0C3F4A4E3860}" type="presParOf" srcId="{422FB6A1-F976-44C7-AAC0-834DA108940E}" destId="{C9291F6F-CFDC-4CFD-B45B-FDC65870C28B}" srcOrd="0" destOrd="0" presId="urn:microsoft.com/office/officeart/2005/8/layout/orgChart1"/>
    <dgm:cxn modelId="{08699EBB-C1F8-48E8-9DE2-F716FF895FC7}" type="presParOf" srcId="{422FB6A1-F976-44C7-AAC0-834DA108940E}" destId="{280E18D6-3752-4797-9414-589B2EDD19E3}" srcOrd="1" destOrd="0" presId="urn:microsoft.com/office/officeart/2005/8/layout/orgChart1"/>
    <dgm:cxn modelId="{BA173044-E083-4AAC-8D7F-04DD79E38771}" type="presParOf" srcId="{80B779DF-6905-4552-8D6C-9CD2542202BA}" destId="{EAF64EB7-74A4-4F08-9F0A-9AB13F2FF62D}" srcOrd="1" destOrd="0" presId="urn:microsoft.com/office/officeart/2005/8/layout/orgChart1"/>
    <dgm:cxn modelId="{3FC8096A-BB37-4E29-B0A5-4BC2FF240695}" type="presParOf" srcId="{80B779DF-6905-4552-8D6C-9CD2542202BA}" destId="{2907A3A8-4179-406D-875E-882DEA8B236F}" srcOrd="2" destOrd="0" presId="urn:microsoft.com/office/officeart/2005/8/layout/orgChart1"/>
    <dgm:cxn modelId="{19856B2B-AC31-4C15-9D3C-64E3BB1EC2F0}" type="presParOf" srcId="{C6C4CFFD-F166-4D71-BBCD-66D20E348D5E}" destId="{4CB1008E-22AE-420B-9D6B-78EB77E2A41B}" srcOrd="4" destOrd="0" presId="urn:microsoft.com/office/officeart/2005/8/layout/orgChart1"/>
    <dgm:cxn modelId="{CAF11618-B41B-4C16-9529-52AEBE008DD5}" type="presParOf" srcId="{C6C4CFFD-F166-4D71-BBCD-66D20E348D5E}" destId="{463D1389-3F10-4064-97D5-1ACDB8A47FAC}" srcOrd="5" destOrd="0" presId="urn:microsoft.com/office/officeart/2005/8/layout/orgChart1"/>
    <dgm:cxn modelId="{1A0B2822-9671-4066-A2A7-A352E83D61DA}" type="presParOf" srcId="{463D1389-3F10-4064-97D5-1ACDB8A47FAC}" destId="{D156F348-4F80-4064-A33B-57F38591DB4C}" srcOrd="0" destOrd="0" presId="urn:microsoft.com/office/officeart/2005/8/layout/orgChart1"/>
    <dgm:cxn modelId="{14BA1F56-5C25-4F42-862C-7B189B57B23A}" type="presParOf" srcId="{D156F348-4F80-4064-A33B-57F38591DB4C}" destId="{CB3E3BEB-5891-4041-AA7B-9B18C52D2E0B}" srcOrd="0" destOrd="0" presId="urn:microsoft.com/office/officeart/2005/8/layout/orgChart1"/>
    <dgm:cxn modelId="{79CE62B7-1DD9-4004-9869-858D4CFE8B0F}" type="presParOf" srcId="{D156F348-4F80-4064-A33B-57F38591DB4C}" destId="{A3CC98BE-3766-4EF0-8B72-CE3B8CAAFBD0}" srcOrd="1" destOrd="0" presId="urn:microsoft.com/office/officeart/2005/8/layout/orgChart1"/>
    <dgm:cxn modelId="{CDFD0CED-50F3-48F6-8828-87773D464296}" type="presParOf" srcId="{463D1389-3F10-4064-97D5-1ACDB8A47FAC}" destId="{F7A47C97-B716-4CD2-B18E-95195E29141F}" srcOrd="1" destOrd="0" presId="urn:microsoft.com/office/officeart/2005/8/layout/orgChart1"/>
    <dgm:cxn modelId="{0A430914-DE9F-4A9F-AAB4-EC8D9F2F2C3D}" type="presParOf" srcId="{F7A47C97-B716-4CD2-B18E-95195E29141F}" destId="{5AEAD2FD-B842-460F-9AA3-2D6DE775F94E}" srcOrd="0" destOrd="0" presId="urn:microsoft.com/office/officeart/2005/8/layout/orgChart1"/>
    <dgm:cxn modelId="{C20635A6-3958-4902-BDF0-29BAFED84C1B}" type="presParOf" srcId="{F7A47C97-B716-4CD2-B18E-95195E29141F}" destId="{72C345A5-1B84-432F-8874-8945E7092384}" srcOrd="1" destOrd="0" presId="urn:microsoft.com/office/officeart/2005/8/layout/orgChart1"/>
    <dgm:cxn modelId="{FD048585-0611-4010-A8AC-9B93FEBE4E93}" type="presParOf" srcId="{72C345A5-1B84-432F-8874-8945E7092384}" destId="{DE5B40EB-6C33-49FD-A33A-F85881C7D22B}" srcOrd="0" destOrd="0" presId="urn:microsoft.com/office/officeart/2005/8/layout/orgChart1"/>
    <dgm:cxn modelId="{49EFD62D-8EFB-46F7-BF73-CB2C0BA42E2B}" type="presParOf" srcId="{DE5B40EB-6C33-49FD-A33A-F85881C7D22B}" destId="{26A02633-F469-4059-84AB-BACDD0727435}" srcOrd="0" destOrd="0" presId="urn:microsoft.com/office/officeart/2005/8/layout/orgChart1"/>
    <dgm:cxn modelId="{10493716-80DD-453F-89AF-2BE11DA99B55}" type="presParOf" srcId="{DE5B40EB-6C33-49FD-A33A-F85881C7D22B}" destId="{AD1DC97D-2387-447B-90B8-87CDBA642F8E}" srcOrd="1" destOrd="0" presId="urn:microsoft.com/office/officeart/2005/8/layout/orgChart1"/>
    <dgm:cxn modelId="{E0F9207C-47B0-4A6A-B192-380D71D39C61}" type="presParOf" srcId="{72C345A5-1B84-432F-8874-8945E7092384}" destId="{8CE362CD-2BC8-485A-9F03-7C2BBA836ADA}" srcOrd="1" destOrd="0" presId="urn:microsoft.com/office/officeart/2005/8/layout/orgChart1"/>
    <dgm:cxn modelId="{DA8F0B7D-26E8-4CEF-95AF-40625A61BF2B}" type="presParOf" srcId="{72C345A5-1B84-432F-8874-8945E7092384}" destId="{09CBDAF8-3017-408D-8074-FB3DD1117403}" srcOrd="2" destOrd="0" presId="urn:microsoft.com/office/officeart/2005/8/layout/orgChart1"/>
    <dgm:cxn modelId="{7706D515-2DD0-4582-992E-43298318F7F1}" type="presParOf" srcId="{463D1389-3F10-4064-97D5-1ACDB8A47FAC}" destId="{50559656-CE5A-4325-AED2-F5D7E5C628B0}" srcOrd="2" destOrd="0" presId="urn:microsoft.com/office/officeart/2005/8/layout/orgChart1"/>
    <dgm:cxn modelId="{56200468-35FB-4F35-98A8-62C4FF941BDB}" type="presParOf" srcId="{C6C4CFFD-F166-4D71-BBCD-66D20E348D5E}" destId="{2C5E2BC5-04AA-4079-B3B2-2FCCD4BEE857}" srcOrd="6" destOrd="0" presId="urn:microsoft.com/office/officeart/2005/8/layout/orgChart1"/>
    <dgm:cxn modelId="{3C1DD80E-3097-4C18-8D75-B9BDE9080662}" type="presParOf" srcId="{C6C4CFFD-F166-4D71-BBCD-66D20E348D5E}" destId="{7BE6F98C-BDDF-4259-A356-8C975784CABA}" srcOrd="7" destOrd="0" presId="urn:microsoft.com/office/officeart/2005/8/layout/orgChart1"/>
    <dgm:cxn modelId="{0F53E73E-598F-425E-9C28-7B6054D6E7FF}" type="presParOf" srcId="{7BE6F98C-BDDF-4259-A356-8C975784CABA}" destId="{C0E0B8C7-010A-42E1-AFAD-34759171A764}" srcOrd="0" destOrd="0" presId="urn:microsoft.com/office/officeart/2005/8/layout/orgChart1"/>
    <dgm:cxn modelId="{2F4607CC-2B45-41E3-BFA3-14D65AD2E449}" type="presParOf" srcId="{C0E0B8C7-010A-42E1-AFAD-34759171A764}" destId="{8541203D-3F48-4084-A288-1333114F158C}" srcOrd="0" destOrd="0" presId="urn:microsoft.com/office/officeart/2005/8/layout/orgChart1"/>
    <dgm:cxn modelId="{1093184E-AA66-41B9-9D71-2006BCAF758D}" type="presParOf" srcId="{C0E0B8C7-010A-42E1-AFAD-34759171A764}" destId="{09E25495-F81C-4592-B056-A9E5CDB16895}" srcOrd="1" destOrd="0" presId="urn:microsoft.com/office/officeart/2005/8/layout/orgChart1"/>
    <dgm:cxn modelId="{83E5FAB5-9F4C-44A5-8BEB-2C45FCBA431D}" type="presParOf" srcId="{7BE6F98C-BDDF-4259-A356-8C975784CABA}" destId="{4B2ED83A-D61F-4411-9DAC-6DD62A05F1D3}" srcOrd="1" destOrd="0" presId="urn:microsoft.com/office/officeart/2005/8/layout/orgChart1"/>
    <dgm:cxn modelId="{7EB11146-70AF-483C-A603-27C519FB7A28}" type="presParOf" srcId="{7BE6F98C-BDDF-4259-A356-8C975784CABA}" destId="{26D3DD3B-FB3F-47D5-8328-4B4F71FCEC61}" srcOrd="2" destOrd="0" presId="urn:microsoft.com/office/officeart/2005/8/layout/orgChart1"/>
    <dgm:cxn modelId="{16AB2DBC-BD46-4E04-B6A4-0FCFC069081F}" type="presParOf" srcId="{91224E6E-5D38-4DA3-A25D-8C19E3210FB8}" destId="{FF55BAFA-2D86-4048-93C1-B1B7A6FD16EC}" srcOrd="2" destOrd="0" presId="urn:microsoft.com/office/officeart/2005/8/layout/orgChart1"/>
    <dgm:cxn modelId="{6E7E165E-D564-4953-99AE-64F64F4AD2A5}" type="presParOf" srcId="{FF55BAFA-2D86-4048-93C1-B1B7A6FD16EC}" destId="{0E07338D-C2B0-4A63-B49F-6B16257B8B0E}" srcOrd="0" destOrd="0" presId="urn:microsoft.com/office/officeart/2005/8/layout/orgChart1"/>
    <dgm:cxn modelId="{BD9B3946-64B2-4429-9A2E-9DD972A9854A}" type="presParOf" srcId="{FF55BAFA-2D86-4048-93C1-B1B7A6FD16EC}" destId="{96D1E885-4DE6-4FA6-B2C9-8AD8039A0EF3}" srcOrd="1" destOrd="0" presId="urn:microsoft.com/office/officeart/2005/8/layout/orgChart1"/>
    <dgm:cxn modelId="{02B41D82-D3E2-4AF3-B456-393047C3FFCE}" type="presParOf" srcId="{96D1E885-4DE6-4FA6-B2C9-8AD8039A0EF3}" destId="{B84E886B-4879-4781-9820-581EFA1B6E76}" srcOrd="0" destOrd="0" presId="urn:microsoft.com/office/officeart/2005/8/layout/orgChart1"/>
    <dgm:cxn modelId="{421DF1C5-5574-47FA-B4B0-D063989B0D09}" type="presParOf" srcId="{B84E886B-4879-4781-9820-581EFA1B6E76}" destId="{42533E96-56AE-4EB7-A966-5B062BE2985E}" srcOrd="0" destOrd="0" presId="urn:microsoft.com/office/officeart/2005/8/layout/orgChart1"/>
    <dgm:cxn modelId="{722C507E-A9BD-4619-BFAB-B821B86E095D}" type="presParOf" srcId="{B84E886B-4879-4781-9820-581EFA1B6E76}" destId="{A3923DC8-9BA2-4DCD-A378-8E67E801140E}" srcOrd="1" destOrd="0" presId="urn:microsoft.com/office/officeart/2005/8/layout/orgChart1"/>
    <dgm:cxn modelId="{DD0FFB5E-1051-426E-B293-1922AC796E11}" type="presParOf" srcId="{96D1E885-4DE6-4FA6-B2C9-8AD8039A0EF3}" destId="{3DD3E9A2-9D35-427D-AD6D-A21F21095591}" srcOrd="1" destOrd="0" presId="urn:microsoft.com/office/officeart/2005/8/layout/orgChart1"/>
    <dgm:cxn modelId="{1558691B-76DF-40ED-ACE1-D2A280BC8D5D}" type="presParOf" srcId="{96D1E885-4DE6-4FA6-B2C9-8AD8039A0EF3}" destId="{F7451363-BF97-4C34-BF99-99BB214A25D5}" srcOrd="2" destOrd="0" presId="urn:microsoft.com/office/officeart/2005/8/layout/orgChart1"/>
    <dgm:cxn modelId="{DBFB0028-61F3-4DD2-8F5A-70D610EEA50F}" type="presParOf" srcId="{FF55BAFA-2D86-4048-93C1-B1B7A6FD16EC}" destId="{84BA7E2E-0B45-4EED-AF21-2DCEEB081303}" srcOrd="2" destOrd="0" presId="urn:microsoft.com/office/officeart/2005/8/layout/orgChart1"/>
    <dgm:cxn modelId="{728C133D-0828-4FFE-A604-3BE29B8DB463}" type="presParOf" srcId="{FF55BAFA-2D86-4048-93C1-B1B7A6FD16EC}" destId="{AB8B0A0C-33A7-4EEA-9C6F-F4A58052FBD5}" srcOrd="3" destOrd="0" presId="urn:microsoft.com/office/officeart/2005/8/layout/orgChart1"/>
    <dgm:cxn modelId="{DC71768D-4C73-4031-B834-8C59EC2C59D9}" type="presParOf" srcId="{AB8B0A0C-33A7-4EEA-9C6F-F4A58052FBD5}" destId="{4C432792-E122-469F-9BEF-D14522BAEC7E}" srcOrd="0" destOrd="0" presId="urn:microsoft.com/office/officeart/2005/8/layout/orgChart1"/>
    <dgm:cxn modelId="{272778BF-7D14-45AC-9C6F-D8E1B048BB52}" type="presParOf" srcId="{4C432792-E122-469F-9BEF-D14522BAEC7E}" destId="{C30F4812-DD99-4C64-AC00-F4513DA0E46D}" srcOrd="0" destOrd="0" presId="urn:microsoft.com/office/officeart/2005/8/layout/orgChart1"/>
    <dgm:cxn modelId="{80AB1E04-A77E-4AC7-8798-E255DD616D86}" type="presParOf" srcId="{4C432792-E122-469F-9BEF-D14522BAEC7E}" destId="{F3ED8676-E02F-4BAB-9527-607B9C17FDA2}" srcOrd="1" destOrd="0" presId="urn:microsoft.com/office/officeart/2005/8/layout/orgChart1"/>
    <dgm:cxn modelId="{3E188437-BA09-48A1-986A-848AE603F707}" type="presParOf" srcId="{AB8B0A0C-33A7-4EEA-9C6F-F4A58052FBD5}" destId="{1B1080C1-A5B0-4F0B-A722-44CEE1DC88DB}" srcOrd="1" destOrd="0" presId="urn:microsoft.com/office/officeart/2005/8/layout/orgChart1"/>
    <dgm:cxn modelId="{5B6C1EAA-EC21-499E-89DA-62F000B7C9C4}" type="presParOf" srcId="{AB8B0A0C-33A7-4EEA-9C6F-F4A58052FBD5}" destId="{EE629B1E-0397-411E-A5E5-6FC6AF302595}" srcOrd="2" destOrd="0" presId="urn:microsoft.com/office/officeart/2005/8/layout/orgChart1"/>
    <dgm:cxn modelId="{AB77E5FF-6A62-46F2-BC14-49244489DF67}" type="presParOf" srcId="{FF55BAFA-2D86-4048-93C1-B1B7A6FD16EC}" destId="{46EBB108-2C52-4890-B125-3FD68D7C296F}" srcOrd="4" destOrd="0" presId="urn:microsoft.com/office/officeart/2005/8/layout/orgChart1"/>
    <dgm:cxn modelId="{6A3E8D44-9596-44E7-B766-F6475C667ABE}" type="presParOf" srcId="{FF55BAFA-2D86-4048-93C1-B1B7A6FD16EC}" destId="{1128AC86-8E0A-4687-A0C6-6476A10AB509}" srcOrd="5" destOrd="0" presId="urn:microsoft.com/office/officeart/2005/8/layout/orgChart1"/>
    <dgm:cxn modelId="{404B048B-F85C-4BFB-A820-2AC5B7FCA679}" type="presParOf" srcId="{1128AC86-8E0A-4687-A0C6-6476A10AB509}" destId="{90F937F7-048C-4D8D-BBF7-222ED5E8F9C9}" srcOrd="0" destOrd="0" presId="urn:microsoft.com/office/officeart/2005/8/layout/orgChart1"/>
    <dgm:cxn modelId="{74E7F15C-992E-4209-8A67-FF3587A74B3F}" type="presParOf" srcId="{90F937F7-048C-4D8D-BBF7-222ED5E8F9C9}" destId="{007B3847-B2C1-4633-A0FE-6D5D7C0B9EA1}" srcOrd="0" destOrd="0" presId="urn:microsoft.com/office/officeart/2005/8/layout/orgChart1"/>
    <dgm:cxn modelId="{A9911E1F-E1A0-464C-B34C-ABB57E542CC7}" type="presParOf" srcId="{90F937F7-048C-4D8D-BBF7-222ED5E8F9C9}" destId="{5747DD56-9624-4023-9892-8FB4B1737407}" srcOrd="1" destOrd="0" presId="urn:microsoft.com/office/officeart/2005/8/layout/orgChart1"/>
    <dgm:cxn modelId="{09250B13-7609-4F9C-A18D-9F3EDE37DA0F}" type="presParOf" srcId="{1128AC86-8E0A-4687-A0C6-6476A10AB509}" destId="{CA894E87-E21C-4051-B543-C1728004EB9B}" srcOrd="1" destOrd="0" presId="urn:microsoft.com/office/officeart/2005/8/layout/orgChart1"/>
    <dgm:cxn modelId="{179F5636-52CC-4320-A4D6-A5B4AD8889B2}" type="presParOf" srcId="{1128AC86-8E0A-4687-A0C6-6476A10AB509}" destId="{D3BFE49E-E6D4-4CDC-A1CB-B3E174BA985A}" srcOrd="2" destOrd="0" presId="urn:microsoft.com/office/officeart/2005/8/layout/orgChart1"/>
    <dgm:cxn modelId="{4AF4E1A1-CDBC-4F4D-8897-B5C443B61EE4}" type="presParOf" srcId="{FF55BAFA-2D86-4048-93C1-B1B7A6FD16EC}" destId="{0F2442D3-ED7D-486B-928E-6BFBF714E194}" srcOrd="6" destOrd="0" presId="urn:microsoft.com/office/officeart/2005/8/layout/orgChart1"/>
    <dgm:cxn modelId="{DCB50615-CE8F-4AF7-9E7D-CC3E786E1905}" type="presParOf" srcId="{FF55BAFA-2D86-4048-93C1-B1B7A6FD16EC}" destId="{BE4FEFE7-A5D5-4851-B02A-003E26A56803}" srcOrd="7" destOrd="0" presId="urn:microsoft.com/office/officeart/2005/8/layout/orgChart1"/>
    <dgm:cxn modelId="{643F287E-8AA6-4802-A422-8D83252DA046}" type="presParOf" srcId="{BE4FEFE7-A5D5-4851-B02A-003E26A56803}" destId="{FFD2105A-3172-4814-99F9-5273919685DB}" srcOrd="0" destOrd="0" presId="urn:microsoft.com/office/officeart/2005/8/layout/orgChart1"/>
    <dgm:cxn modelId="{FB9C27DF-E0F2-4DBD-9DDE-EAA734D4FDED}" type="presParOf" srcId="{FFD2105A-3172-4814-99F9-5273919685DB}" destId="{AE39197E-48A0-4EF0-B810-826ED5F155BF}" srcOrd="0" destOrd="0" presId="urn:microsoft.com/office/officeart/2005/8/layout/orgChart1"/>
    <dgm:cxn modelId="{7610DA2B-F77C-45AB-AF04-855493003F32}" type="presParOf" srcId="{FFD2105A-3172-4814-99F9-5273919685DB}" destId="{570E3703-19EF-4691-B894-68865D0B5C9D}" srcOrd="1" destOrd="0" presId="urn:microsoft.com/office/officeart/2005/8/layout/orgChart1"/>
    <dgm:cxn modelId="{C28985DA-275A-496E-9AAC-7F7FA6560CA4}" type="presParOf" srcId="{BE4FEFE7-A5D5-4851-B02A-003E26A56803}" destId="{25BE8D03-E812-44F4-933F-96FEC8EB5F7E}" srcOrd="1" destOrd="0" presId="urn:microsoft.com/office/officeart/2005/8/layout/orgChart1"/>
    <dgm:cxn modelId="{DE205699-16BF-4F78-8FE0-BA78431D5B69}" type="presParOf" srcId="{BE4FEFE7-A5D5-4851-B02A-003E26A56803}" destId="{D31BCA3E-4713-489F-9DBC-CD955FC8CCF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790F10-BAAD-4C54-9637-84C334C1DF04}" type="doc">
      <dgm:prSet loTypeId="urn:microsoft.com/office/officeart/2005/8/layout/bList2" loCatId="list" qsTypeId="urn:microsoft.com/office/officeart/2005/8/quickstyle/simple1" qsCatId="simple" csTypeId="urn:microsoft.com/office/officeart/2005/8/colors/colorful1" csCatId="colorful" phldr="1"/>
      <dgm:spPr/>
      <dgm:t>
        <a:bodyPr/>
        <a:lstStyle/>
        <a:p>
          <a:endParaRPr lang="es-ES"/>
        </a:p>
      </dgm:t>
    </dgm:pt>
    <dgm:pt modelId="{BF4B6119-F7D4-4162-9279-F6C874695963}">
      <dgm:prSet phldrT="[Texto]" custT="1"/>
      <dgm:spPr/>
      <dgm:t>
        <a:bodyPr/>
        <a:lstStyle/>
        <a:p>
          <a:r>
            <a:rPr lang="es-CO" sz="900" u="none" strike="noStrike" dirty="0" smtClean="0">
              <a:solidFill>
                <a:schemeClr val="tx1"/>
              </a:solidFill>
              <a:effectLst/>
              <a:latin typeface="+mn-lt"/>
            </a:rPr>
            <a:t>Proyecto 7963 Desarrollo de instrumentos de planeación y gestión territorial, asociados a los patrimonios de Bogotá D.C.</a:t>
          </a:r>
          <a:endParaRPr lang="es-ES" sz="900" dirty="0">
            <a:solidFill>
              <a:schemeClr val="tx1"/>
            </a:solidFill>
            <a:latin typeface="+mn-lt"/>
          </a:endParaRPr>
        </a:p>
      </dgm:t>
    </dgm:pt>
    <dgm:pt modelId="{8F169B82-7B99-477D-96E3-7A202928D5A2}" type="parTrans" cxnId="{DE7854FA-BE99-4970-97E3-20629FB7C491}">
      <dgm:prSet/>
      <dgm:spPr/>
      <dgm:t>
        <a:bodyPr/>
        <a:lstStyle/>
        <a:p>
          <a:endParaRPr lang="es-ES" sz="900">
            <a:solidFill>
              <a:schemeClr val="tx1"/>
            </a:solidFill>
            <a:latin typeface="+mn-lt"/>
          </a:endParaRPr>
        </a:p>
      </dgm:t>
    </dgm:pt>
    <dgm:pt modelId="{883FBC56-EE09-4332-B368-5540C7879228}" type="sibTrans" cxnId="{DE7854FA-BE99-4970-97E3-20629FB7C491}">
      <dgm:prSet/>
      <dgm:spPr/>
      <dgm:t>
        <a:bodyPr/>
        <a:lstStyle/>
        <a:p>
          <a:endParaRPr lang="es-ES" sz="900">
            <a:solidFill>
              <a:schemeClr val="tx1"/>
            </a:solidFill>
            <a:latin typeface="+mn-lt"/>
          </a:endParaRPr>
        </a:p>
      </dgm:t>
    </dgm:pt>
    <dgm:pt modelId="{66ED6D5B-022C-4143-9AE2-F1023E077858}">
      <dgm:prSet phldrT="[Texto]" custT="1"/>
      <dgm:spPr/>
      <dgm:t>
        <a:bodyPr anchor="t"/>
        <a:lstStyle/>
        <a:p>
          <a:pPr algn="ctr"/>
          <a:r>
            <a:rPr lang="es-CO" sz="900" u="none" strike="noStrike" dirty="0" smtClean="0">
              <a:effectLst/>
              <a:latin typeface="+mn-lt"/>
            </a:rPr>
            <a:t>Implementar, reglamentar y formular instrumentos de planeación y gestión del patrimonio el marco de la Estructura Integradora de Patrimonios.</a:t>
          </a:r>
          <a:endParaRPr lang="es-ES" sz="900" dirty="0">
            <a:solidFill>
              <a:schemeClr val="tx1"/>
            </a:solidFill>
            <a:latin typeface="+mn-lt"/>
          </a:endParaRPr>
        </a:p>
      </dgm:t>
    </dgm:pt>
    <dgm:pt modelId="{18BF07FA-C839-4005-AFCE-4A86A69582C1}" type="parTrans" cxnId="{3C7CC2CC-261B-4D6F-9451-0219446D02C0}">
      <dgm:prSet/>
      <dgm:spPr/>
      <dgm:t>
        <a:bodyPr/>
        <a:lstStyle/>
        <a:p>
          <a:endParaRPr lang="es-ES" sz="900">
            <a:solidFill>
              <a:schemeClr val="tx1"/>
            </a:solidFill>
            <a:latin typeface="+mn-lt"/>
          </a:endParaRPr>
        </a:p>
      </dgm:t>
    </dgm:pt>
    <dgm:pt modelId="{966CA621-BB18-4C14-A1B6-857725CC180D}" type="sibTrans" cxnId="{3C7CC2CC-261B-4D6F-9451-0219446D02C0}">
      <dgm:prSet/>
      <dgm:spPr/>
      <dgm:t>
        <a:bodyPr/>
        <a:lstStyle/>
        <a:p>
          <a:endParaRPr lang="es-ES" sz="900">
            <a:solidFill>
              <a:schemeClr val="tx1"/>
            </a:solidFill>
            <a:latin typeface="+mn-lt"/>
          </a:endParaRPr>
        </a:p>
      </dgm:t>
    </dgm:pt>
    <dgm:pt modelId="{139C2136-36F5-4A23-A664-9E3735E0C564}">
      <dgm:prSet phldrT="[Texto]" custT="1"/>
      <dgm:spPr>
        <a:solidFill>
          <a:srgbClr val="9A59F1"/>
        </a:solidFill>
      </dgm:spPr>
      <dgm:t>
        <a:bodyPr/>
        <a:lstStyle/>
        <a:p>
          <a:r>
            <a:rPr lang="es-CO" sz="900" u="none" strike="noStrike" dirty="0" smtClean="0">
              <a:solidFill>
                <a:schemeClr val="tx1"/>
              </a:solidFill>
              <a:effectLst/>
              <a:latin typeface="+mn-lt"/>
            </a:rPr>
            <a:t>Proyecto 8161 Mejoramiento de la capacidad institucional para la atención de trámites y servicios orientados a la intervención, protección y conservación del patrimonio cultural material de Bogotá D.C.</a:t>
          </a:r>
          <a:endParaRPr lang="es-ES" sz="900" dirty="0">
            <a:solidFill>
              <a:schemeClr val="tx1"/>
            </a:solidFill>
            <a:latin typeface="+mn-lt"/>
          </a:endParaRPr>
        </a:p>
      </dgm:t>
    </dgm:pt>
    <dgm:pt modelId="{C31FED8C-1C34-44A2-A40D-DB1D6C4F7A72}" type="parTrans" cxnId="{D882F463-B477-4347-93D4-343CCF5C92E8}">
      <dgm:prSet/>
      <dgm:spPr/>
      <dgm:t>
        <a:bodyPr/>
        <a:lstStyle/>
        <a:p>
          <a:endParaRPr lang="es-ES" sz="900">
            <a:solidFill>
              <a:schemeClr val="tx1"/>
            </a:solidFill>
            <a:latin typeface="+mn-lt"/>
          </a:endParaRPr>
        </a:p>
      </dgm:t>
    </dgm:pt>
    <dgm:pt modelId="{811CDA15-37B3-4401-B7BA-E8FB9C500826}" type="sibTrans" cxnId="{D882F463-B477-4347-93D4-343CCF5C92E8}">
      <dgm:prSet/>
      <dgm:spPr/>
      <dgm:t>
        <a:bodyPr/>
        <a:lstStyle/>
        <a:p>
          <a:endParaRPr lang="es-ES" sz="900">
            <a:solidFill>
              <a:schemeClr val="tx1"/>
            </a:solidFill>
            <a:latin typeface="+mn-lt"/>
          </a:endParaRPr>
        </a:p>
      </dgm:t>
    </dgm:pt>
    <dgm:pt modelId="{C4F20D9B-323D-41CD-B727-F4179B4B642D}">
      <dgm:prSet phldrT="[Texto]" custT="1"/>
      <dgm:spPr>
        <a:ln>
          <a:solidFill>
            <a:srgbClr val="9A59F1"/>
          </a:solidFill>
        </a:ln>
      </dgm:spPr>
      <dgm:t>
        <a:bodyPr/>
        <a:lstStyle/>
        <a:p>
          <a:pPr algn="ctr"/>
          <a:r>
            <a:rPr lang="es-ES" sz="900" dirty="0" smtClean="0">
              <a:solidFill>
                <a:schemeClr val="tx1"/>
              </a:solidFill>
              <a:latin typeface="+mn-lt"/>
            </a:rPr>
            <a:t>Fortalecer las capacidades profesionales y organizacionales de la entidad para la atención de trámites y servicios sobre el patrimonio cultural material, en el marco de la Estructura Integradora de Patrimonios con criterios de eficacia y eficiencia.</a:t>
          </a:r>
          <a:endParaRPr lang="es-ES" sz="900" dirty="0">
            <a:solidFill>
              <a:schemeClr val="tx1"/>
            </a:solidFill>
            <a:latin typeface="+mn-lt"/>
          </a:endParaRPr>
        </a:p>
      </dgm:t>
    </dgm:pt>
    <dgm:pt modelId="{4B4F80E4-1687-4D2D-8124-8EBF5EA1FA09}" type="parTrans" cxnId="{0F4CBE53-6133-4965-99CC-3005B7802545}">
      <dgm:prSet/>
      <dgm:spPr/>
      <dgm:t>
        <a:bodyPr/>
        <a:lstStyle/>
        <a:p>
          <a:endParaRPr lang="es-ES" sz="900">
            <a:solidFill>
              <a:schemeClr val="tx1"/>
            </a:solidFill>
            <a:latin typeface="+mn-lt"/>
          </a:endParaRPr>
        </a:p>
      </dgm:t>
    </dgm:pt>
    <dgm:pt modelId="{9E471E8C-E19D-4686-A040-9F70EC2AD28D}" type="sibTrans" cxnId="{0F4CBE53-6133-4965-99CC-3005B7802545}">
      <dgm:prSet/>
      <dgm:spPr/>
      <dgm:t>
        <a:bodyPr/>
        <a:lstStyle/>
        <a:p>
          <a:endParaRPr lang="es-ES" sz="900">
            <a:solidFill>
              <a:schemeClr val="tx1"/>
            </a:solidFill>
            <a:latin typeface="+mn-lt"/>
          </a:endParaRPr>
        </a:p>
      </dgm:t>
    </dgm:pt>
    <dgm:pt modelId="{B6596E56-D1F9-4D00-8BE4-E65F16991EB6}">
      <dgm:prSet phldrT="[Texto]" custT="1"/>
      <dgm:spPr/>
      <dgm:t>
        <a:bodyPr/>
        <a:lstStyle/>
        <a:p>
          <a:r>
            <a:rPr lang="es-CO" sz="900" u="none" strike="noStrike" dirty="0" smtClean="0">
              <a:solidFill>
                <a:schemeClr val="tx1"/>
              </a:solidFill>
              <a:effectLst/>
              <a:latin typeface="+mn-lt"/>
            </a:rPr>
            <a:t>Proyecto 8171 Implementación de procesos de valoración para el inventario del patrimonio cultural material en Bogotá D.C.</a:t>
          </a:r>
          <a:endParaRPr lang="es-ES" sz="900" dirty="0">
            <a:solidFill>
              <a:schemeClr val="tx1"/>
            </a:solidFill>
            <a:latin typeface="+mn-lt"/>
          </a:endParaRPr>
        </a:p>
      </dgm:t>
    </dgm:pt>
    <dgm:pt modelId="{AC69E79B-DD89-4103-8C92-345D584E5734}" type="parTrans" cxnId="{26FDB73F-04E5-4BA9-909B-D6A6CA693D91}">
      <dgm:prSet/>
      <dgm:spPr/>
      <dgm:t>
        <a:bodyPr/>
        <a:lstStyle/>
        <a:p>
          <a:endParaRPr lang="es-ES" sz="900">
            <a:solidFill>
              <a:schemeClr val="tx1"/>
            </a:solidFill>
            <a:latin typeface="+mn-lt"/>
          </a:endParaRPr>
        </a:p>
      </dgm:t>
    </dgm:pt>
    <dgm:pt modelId="{DFA1CF39-0F94-46C0-B177-1BAB5B0714CB}" type="sibTrans" cxnId="{26FDB73F-04E5-4BA9-909B-D6A6CA693D91}">
      <dgm:prSet/>
      <dgm:spPr/>
      <dgm:t>
        <a:bodyPr/>
        <a:lstStyle/>
        <a:p>
          <a:endParaRPr lang="es-ES" sz="900">
            <a:solidFill>
              <a:schemeClr val="tx1"/>
            </a:solidFill>
            <a:latin typeface="+mn-lt"/>
          </a:endParaRPr>
        </a:p>
      </dgm:t>
    </dgm:pt>
    <dgm:pt modelId="{DA78017D-C064-428D-8EB3-D5D9F84F1734}">
      <dgm:prSet phldrT="[Texto]" custT="1"/>
      <dgm:spPr>
        <a:solidFill>
          <a:schemeClr val="tx2">
            <a:lumMod val="60000"/>
            <a:lumOff val="40000"/>
          </a:schemeClr>
        </a:solidFill>
      </dgm:spPr>
      <dgm:t>
        <a:bodyPr/>
        <a:lstStyle/>
        <a:p>
          <a:r>
            <a:rPr lang="es-CO" sz="900" u="none" strike="noStrike" dirty="0" smtClean="0">
              <a:solidFill>
                <a:schemeClr val="tx1"/>
              </a:solidFill>
              <a:effectLst/>
              <a:latin typeface="+mn-lt"/>
            </a:rPr>
            <a:t>Proyecto 7989  Fortalecimiento de la eficiencia administrativa del Instituto Distrital de Patrimonio Cultural de Bogotá D.C.</a:t>
          </a:r>
          <a:endParaRPr lang="es-ES" sz="900" dirty="0">
            <a:solidFill>
              <a:schemeClr val="tx1"/>
            </a:solidFill>
            <a:latin typeface="+mn-lt"/>
          </a:endParaRPr>
        </a:p>
      </dgm:t>
    </dgm:pt>
    <dgm:pt modelId="{9360DB43-9117-4DCD-B1FF-955C96CD92D2}" type="parTrans" cxnId="{4B973EDC-A63A-49CB-98A4-1A1E608AD130}">
      <dgm:prSet/>
      <dgm:spPr/>
      <dgm:t>
        <a:bodyPr/>
        <a:lstStyle/>
        <a:p>
          <a:endParaRPr lang="es-ES" sz="900">
            <a:solidFill>
              <a:schemeClr val="tx1"/>
            </a:solidFill>
            <a:latin typeface="+mn-lt"/>
          </a:endParaRPr>
        </a:p>
      </dgm:t>
    </dgm:pt>
    <dgm:pt modelId="{FD4E0E95-396A-4FB7-97A8-1DBE95809C32}" type="sibTrans" cxnId="{4B973EDC-A63A-49CB-98A4-1A1E608AD130}">
      <dgm:prSet/>
      <dgm:spPr/>
      <dgm:t>
        <a:bodyPr/>
        <a:lstStyle/>
        <a:p>
          <a:endParaRPr lang="es-ES" sz="900">
            <a:solidFill>
              <a:schemeClr val="tx1"/>
            </a:solidFill>
            <a:latin typeface="+mn-lt"/>
          </a:endParaRPr>
        </a:p>
      </dgm:t>
    </dgm:pt>
    <dgm:pt modelId="{16FBB424-47D5-4CE7-B049-AA8BB5D59356}">
      <dgm:prSet phldrT="[Texto]" custT="1"/>
      <dgm:spPr/>
      <dgm:t>
        <a:bodyPr/>
        <a:lstStyle/>
        <a:p>
          <a:pPr algn="ctr"/>
          <a:r>
            <a:rPr lang="es-ES" sz="900" dirty="0" smtClean="0">
              <a:solidFill>
                <a:schemeClr val="tx1"/>
              </a:solidFill>
              <a:latin typeface="+mn-lt"/>
            </a:rPr>
            <a:t>Fortalecer los procesos de valoración, identificación, documentación y registro de las prácticas y manifestaciones del patrimonio cultural material que permitan comprender su papel en el ordenamiento de la ciudad</a:t>
          </a:r>
          <a:endParaRPr lang="es-ES" sz="900" dirty="0">
            <a:solidFill>
              <a:schemeClr val="tx1"/>
            </a:solidFill>
            <a:latin typeface="+mn-lt"/>
          </a:endParaRPr>
        </a:p>
      </dgm:t>
    </dgm:pt>
    <dgm:pt modelId="{254F723E-C620-4341-866D-798224C36C8C}" type="parTrans" cxnId="{68360ECB-8C4A-454A-9E07-0E4A6899DEB8}">
      <dgm:prSet/>
      <dgm:spPr/>
      <dgm:t>
        <a:bodyPr/>
        <a:lstStyle/>
        <a:p>
          <a:endParaRPr lang="es-ES" sz="900">
            <a:solidFill>
              <a:schemeClr val="tx1"/>
            </a:solidFill>
            <a:latin typeface="+mn-lt"/>
          </a:endParaRPr>
        </a:p>
      </dgm:t>
    </dgm:pt>
    <dgm:pt modelId="{4635371B-8AD9-4F6C-9C1B-BFE5CCBF8C14}" type="sibTrans" cxnId="{68360ECB-8C4A-454A-9E07-0E4A6899DEB8}">
      <dgm:prSet/>
      <dgm:spPr/>
      <dgm:t>
        <a:bodyPr/>
        <a:lstStyle/>
        <a:p>
          <a:endParaRPr lang="es-ES" sz="900">
            <a:solidFill>
              <a:schemeClr val="tx1"/>
            </a:solidFill>
            <a:latin typeface="+mn-lt"/>
          </a:endParaRPr>
        </a:p>
      </dgm:t>
    </dgm:pt>
    <dgm:pt modelId="{770F760C-8DB9-4675-BCCD-DDA0EFEA17DA}">
      <dgm:prSet custT="1"/>
      <dgm:spPr>
        <a:ln>
          <a:solidFill>
            <a:schemeClr val="tx2">
              <a:lumMod val="60000"/>
              <a:lumOff val="40000"/>
            </a:schemeClr>
          </a:solidFill>
        </a:ln>
      </dgm:spPr>
      <dgm:t>
        <a:bodyPr/>
        <a:lstStyle/>
        <a:p>
          <a:pPr algn="l"/>
          <a:r>
            <a:rPr lang="es-ES" sz="900" dirty="0" smtClean="0">
              <a:latin typeface="+mn-lt"/>
            </a:rPr>
            <a:t>Fortalecer la gestión institucional para dar respuesta a los requerimientos de los grupos de valor.</a:t>
          </a:r>
          <a:endParaRPr lang="es-ES" sz="900" dirty="0">
            <a:latin typeface="+mn-lt"/>
          </a:endParaRPr>
        </a:p>
      </dgm:t>
    </dgm:pt>
    <dgm:pt modelId="{0DE60D50-CF16-4D2F-A87B-EA5149219BE0}" type="parTrans" cxnId="{76C18420-0F5E-4613-9A2A-5AC23631AD39}">
      <dgm:prSet/>
      <dgm:spPr/>
      <dgm:t>
        <a:bodyPr/>
        <a:lstStyle/>
        <a:p>
          <a:endParaRPr lang="es-ES" sz="900">
            <a:latin typeface="+mn-lt"/>
          </a:endParaRPr>
        </a:p>
      </dgm:t>
    </dgm:pt>
    <dgm:pt modelId="{9A73E9B7-CCFE-4B79-8B3B-98189E9D18FF}" type="sibTrans" cxnId="{76C18420-0F5E-4613-9A2A-5AC23631AD39}">
      <dgm:prSet/>
      <dgm:spPr/>
      <dgm:t>
        <a:bodyPr/>
        <a:lstStyle/>
        <a:p>
          <a:endParaRPr lang="es-ES" sz="900">
            <a:latin typeface="+mn-lt"/>
          </a:endParaRPr>
        </a:p>
      </dgm:t>
    </dgm:pt>
    <dgm:pt modelId="{CED47313-B0ED-4025-AABF-0C137C1BD06E}">
      <dgm:prSet custT="1"/>
      <dgm:spPr>
        <a:ln>
          <a:solidFill>
            <a:schemeClr val="tx2">
              <a:lumMod val="60000"/>
              <a:lumOff val="40000"/>
            </a:schemeClr>
          </a:solidFill>
        </a:ln>
      </dgm:spPr>
      <dgm:t>
        <a:bodyPr/>
        <a:lstStyle/>
        <a:p>
          <a:pPr algn="ctr"/>
          <a:endParaRPr lang="es-ES" sz="900" dirty="0">
            <a:latin typeface="+mn-lt"/>
          </a:endParaRPr>
        </a:p>
      </dgm:t>
    </dgm:pt>
    <dgm:pt modelId="{6D5E60E0-E6BE-4A36-BA48-8C382CA8794C}" type="parTrans" cxnId="{630DF4DC-E9D9-41DE-8AF6-44EED4DA5DCC}">
      <dgm:prSet/>
      <dgm:spPr/>
      <dgm:t>
        <a:bodyPr/>
        <a:lstStyle/>
        <a:p>
          <a:endParaRPr lang="es-ES" sz="900">
            <a:latin typeface="+mn-lt"/>
          </a:endParaRPr>
        </a:p>
      </dgm:t>
    </dgm:pt>
    <dgm:pt modelId="{9A0E328A-1B6D-4045-95B8-2B94ABB34172}" type="sibTrans" cxnId="{630DF4DC-E9D9-41DE-8AF6-44EED4DA5DCC}">
      <dgm:prSet/>
      <dgm:spPr/>
      <dgm:t>
        <a:bodyPr/>
        <a:lstStyle/>
        <a:p>
          <a:endParaRPr lang="es-ES" sz="900">
            <a:latin typeface="+mn-lt"/>
          </a:endParaRPr>
        </a:p>
      </dgm:t>
    </dgm:pt>
    <dgm:pt modelId="{168F1931-42CA-43DB-B75D-CE5C6E2D9FE4}">
      <dgm:prSet phldrT="[Texto]" custT="1"/>
      <dgm:spPr>
        <a:solidFill>
          <a:srgbClr val="D94553"/>
        </a:solidFill>
        <a:ln>
          <a:solidFill>
            <a:srgbClr val="D94553"/>
          </a:solidFill>
        </a:ln>
      </dgm:spPr>
      <dgm:t>
        <a:bodyPr/>
        <a:lstStyle/>
        <a:p>
          <a:r>
            <a:rPr lang="es-CO" sz="900" u="none" strike="noStrike" dirty="0" smtClean="0">
              <a:solidFill>
                <a:schemeClr val="tx1"/>
              </a:solidFill>
              <a:effectLst/>
              <a:latin typeface="+mn-lt"/>
            </a:rPr>
            <a:t>Proyecto 8152 Desarrollo de acciones de intervención para la protección y conservación de los Magnitudes del paisaje histórico, urbano y rural de los espacios patrimoniales de Bogotá D.C.</a:t>
          </a:r>
          <a:endParaRPr lang="es-ES" sz="900" dirty="0">
            <a:solidFill>
              <a:schemeClr val="tx1"/>
            </a:solidFill>
            <a:latin typeface="+mn-lt"/>
          </a:endParaRPr>
        </a:p>
      </dgm:t>
    </dgm:pt>
    <dgm:pt modelId="{A1105816-C455-4181-B24C-0A2B16D20FC7}" type="parTrans" cxnId="{198D6673-5813-45B1-9C53-033BF7DE1FBF}">
      <dgm:prSet/>
      <dgm:spPr/>
      <dgm:t>
        <a:bodyPr/>
        <a:lstStyle/>
        <a:p>
          <a:endParaRPr lang="es-ES" sz="900"/>
        </a:p>
      </dgm:t>
    </dgm:pt>
    <dgm:pt modelId="{592748E0-61BC-4F65-95B5-FC5C4215B544}" type="sibTrans" cxnId="{198D6673-5813-45B1-9C53-033BF7DE1FBF}">
      <dgm:prSet/>
      <dgm:spPr/>
      <dgm:t>
        <a:bodyPr/>
        <a:lstStyle/>
        <a:p>
          <a:endParaRPr lang="es-ES" sz="900"/>
        </a:p>
      </dgm:t>
    </dgm:pt>
    <dgm:pt modelId="{227DA850-DBE7-4867-99FE-EEF38C0D396A}">
      <dgm:prSet phldrT="[Texto]" custT="1"/>
      <dgm:spPr>
        <a:ln>
          <a:solidFill>
            <a:srgbClr val="D94553"/>
          </a:solidFill>
        </a:ln>
      </dgm:spPr>
      <dgm:t>
        <a:bodyPr/>
        <a:lstStyle/>
        <a:p>
          <a:r>
            <a:rPr lang="es-ES" sz="900" dirty="0" smtClean="0">
              <a:solidFill>
                <a:schemeClr val="tx1"/>
              </a:solidFill>
              <a:latin typeface="+mn-lt"/>
            </a:rPr>
            <a:t>Desarrollar acciones de intervención para la protección y conservación de los valores de los espacios patrimoniales de la ciudad.</a:t>
          </a:r>
          <a:endParaRPr lang="es-ES" sz="900" dirty="0">
            <a:solidFill>
              <a:schemeClr val="tx1"/>
            </a:solidFill>
            <a:latin typeface="+mn-lt"/>
          </a:endParaRPr>
        </a:p>
      </dgm:t>
    </dgm:pt>
    <dgm:pt modelId="{E1C5E027-9592-4326-9766-E100DC8BA1C2}" type="parTrans" cxnId="{8BC26C39-DECC-4DD4-AFC6-92B79490A978}">
      <dgm:prSet/>
      <dgm:spPr/>
      <dgm:t>
        <a:bodyPr/>
        <a:lstStyle/>
        <a:p>
          <a:endParaRPr lang="es-ES" sz="900"/>
        </a:p>
      </dgm:t>
    </dgm:pt>
    <dgm:pt modelId="{53B4FE02-0380-4803-84DC-61537682F544}" type="sibTrans" cxnId="{8BC26C39-DECC-4DD4-AFC6-92B79490A978}">
      <dgm:prSet/>
      <dgm:spPr/>
      <dgm:t>
        <a:bodyPr/>
        <a:lstStyle/>
        <a:p>
          <a:endParaRPr lang="es-ES" sz="900"/>
        </a:p>
      </dgm:t>
    </dgm:pt>
    <dgm:pt modelId="{042EC041-8A28-4F41-805D-2178D6BCD868}">
      <dgm:prSet phldrT="[Texto]" custT="1"/>
      <dgm:spPr/>
      <dgm:t>
        <a:bodyPr/>
        <a:lstStyle/>
        <a:p>
          <a:r>
            <a:rPr lang="es-CO" sz="900" u="none" strike="noStrike" smtClean="0">
              <a:solidFill>
                <a:schemeClr val="tx1"/>
              </a:solidFill>
              <a:effectLst/>
              <a:latin typeface="+mn-lt"/>
            </a:rPr>
            <a:t>Proyecto 8150 Consolidación de estrategias y mecanismos que aporten al reconocimiento, divulgación y apropiación de los patrimonios a nivel territorial y poblacional en Bogotá D.C.</a:t>
          </a:r>
          <a:endParaRPr lang="es-ES" sz="900" dirty="0">
            <a:solidFill>
              <a:schemeClr val="tx1"/>
            </a:solidFill>
            <a:latin typeface="+mn-lt"/>
          </a:endParaRPr>
        </a:p>
      </dgm:t>
    </dgm:pt>
    <dgm:pt modelId="{37F27972-13DC-4698-B1CE-773042C4209C}" type="parTrans" cxnId="{D988DA57-8440-4D3F-8B0D-7CEEA68A00C4}">
      <dgm:prSet/>
      <dgm:spPr/>
      <dgm:t>
        <a:bodyPr/>
        <a:lstStyle/>
        <a:p>
          <a:endParaRPr lang="es-ES" sz="900"/>
        </a:p>
      </dgm:t>
    </dgm:pt>
    <dgm:pt modelId="{C2B2C085-E722-4392-95A6-9AF595CFCC05}" type="sibTrans" cxnId="{D988DA57-8440-4D3F-8B0D-7CEEA68A00C4}">
      <dgm:prSet/>
      <dgm:spPr/>
      <dgm:t>
        <a:bodyPr/>
        <a:lstStyle/>
        <a:p>
          <a:endParaRPr lang="es-ES" sz="900"/>
        </a:p>
      </dgm:t>
    </dgm:pt>
    <dgm:pt modelId="{533C926E-7750-4481-A276-2F29FF0E98C0}">
      <dgm:prSet phldrT="[Texto]" custT="1"/>
      <dgm:spPr/>
      <dgm:t>
        <a:bodyPr/>
        <a:lstStyle/>
        <a:p>
          <a:r>
            <a:rPr lang="es-ES" sz="900" dirty="0" smtClean="0">
              <a:solidFill>
                <a:schemeClr val="tx1"/>
              </a:solidFill>
              <a:latin typeface="+mn-lt"/>
            </a:rPr>
            <a:t>Fortalecer la consolidación de estrategias y mecanismos que aporten al reconocimiento y apropiación de prácticas, manifestaciones, representaciones y expresiones culturales y patrimoniales a nivel territorial y poblacional.</a:t>
          </a:r>
          <a:endParaRPr lang="es-ES" sz="900" dirty="0">
            <a:solidFill>
              <a:schemeClr val="tx1"/>
            </a:solidFill>
            <a:latin typeface="+mn-lt"/>
          </a:endParaRPr>
        </a:p>
      </dgm:t>
    </dgm:pt>
    <dgm:pt modelId="{5D83CFA9-D1BC-49E3-98B7-88634EAF3C9A}" type="parTrans" cxnId="{816AD3D6-DF66-4CC8-85BF-AE472606CC30}">
      <dgm:prSet/>
      <dgm:spPr/>
      <dgm:t>
        <a:bodyPr/>
        <a:lstStyle/>
        <a:p>
          <a:endParaRPr lang="es-ES" sz="900"/>
        </a:p>
      </dgm:t>
    </dgm:pt>
    <dgm:pt modelId="{D283D2B8-2CAC-4DF5-A14F-9763DC1E0986}" type="sibTrans" cxnId="{816AD3D6-DF66-4CC8-85BF-AE472606CC30}">
      <dgm:prSet/>
      <dgm:spPr/>
      <dgm:t>
        <a:bodyPr/>
        <a:lstStyle/>
        <a:p>
          <a:endParaRPr lang="es-ES" sz="900"/>
        </a:p>
      </dgm:t>
    </dgm:pt>
    <dgm:pt modelId="{00DDD1C8-4488-4941-B32F-AC7EAC312C7E}">
      <dgm:prSet phldrT="[Texto]" custT="1"/>
      <dgm:spPr/>
      <dgm:t>
        <a:bodyPr/>
        <a:lstStyle/>
        <a:p>
          <a:r>
            <a:rPr lang="es-CO" sz="900" u="none" strike="noStrike" dirty="0" smtClean="0">
              <a:solidFill>
                <a:schemeClr val="tx1"/>
              </a:solidFill>
              <a:effectLst/>
              <a:latin typeface="+mn-lt"/>
            </a:rPr>
            <a:t>Proyecto 8151 Desarrollo de procesos pedagógicos en patrimonio cultural con niños, niñas, adolescentes, jóvenes y otros actores en Bogotá D.C.</a:t>
          </a:r>
          <a:endParaRPr lang="es-ES" sz="900" dirty="0">
            <a:solidFill>
              <a:schemeClr val="tx1"/>
            </a:solidFill>
            <a:latin typeface="+mn-lt"/>
          </a:endParaRPr>
        </a:p>
      </dgm:t>
    </dgm:pt>
    <dgm:pt modelId="{10C9A70C-7117-4F60-94E4-CA3F2F95A136}" type="parTrans" cxnId="{AAD298F8-6B13-4679-907C-F265B4C13FB1}">
      <dgm:prSet/>
      <dgm:spPr/>
      <dgm:t>
        <a:bodyPr/>
        <a:lstStyle/>
        <a:p>
          <a:endParaRPr lang="es-ES" sz="900"/>
        </a:p>
      </dgm:t>
    </dgm:pt>
    <dgm:pt modelId="{164BD5C8-BE8F-4EA9-BE94-7609B53116BF}" type="sibTrans" cxnId="{AAD298F8-6B13-4679-907C-F265B4C13FB1}">
      <dgm:prSet/>
      <dgm:spPr/>
      <dgm:t>
        <a:bodyPr/>
        <a:lstStyle/>
        <a:p>
          <a:endParaRPr lang="es-ES" sz="900"/>
        </a:p>
      </dgm:t>
    </dgm:pt>
    <dgm:pt modelId="{2755CFC7-2668-4130-BF75-79C96303BAB9}">
      <dgm:prSet phldrT="[Texto]" custT="1"/>
      <dgm:spPr/>
      <dgm:t>
        <a:bodyPr/>
        <a:lstStyle/>
        <a:p>
          <a:r>
            <a:rPr lang="es-ES" sz="900" dirty="0" smtClean="0">
              <a:solidFill>
                <a:schemeClr val="tx1"/>
              </a:solidFill>
              <a:latin typeface="+mn-lt"/>
            </a:rPr>
            <a:t>Fortalecer los procesos pedagógicos con un enfoque participativo, sobre los patrimonios de la ciudad dirigidos a niños, niñas, adolescentes, jóvenes y actores interesados en su promoción, que contribuyan a la garantía de derechos culturales.</a:t>
          </a:r>
          <a:endParaRPr lang="es-ES" sz="900" dirty="0">
            <a:solidFill>
              <a:schemeClr val="tx1"/>
            </a:solidFill>
            <a:latin typeface="+mn-lt"/>
          </a:endParaRPr>
        </a:p>
      </dgm:t>
    </dgm:pt>
    <dgm:pt modelId="{891CE849-C3CB-441D-96DE-52CF6B2491F4}" type="parTrans" cxnId="{7296D637-4488-4668-AA43-A3550E472551}">
      <dgm:prSet/>
      <dgm:spPr/>
      <dgm:t>
        <a:bodyPr/>
        <a:lstStyle/>
        <a:p>
          <a:endParaRPr lang="es-ES" sz="900"/>
        </a:p>
      </dgm:t>
    </dgm:pt>
    <dgm:pt modelId="{F2BBBEAF-418B-4988-894C-A92B3C08CD20}" type="sibTrans" cxnId="{7296D637-4488-4668-AA43-A3550E472551}">
      <dgm:prSet/>
      <dgm:spPr/>
      <dgm:t>
        <a:bodyPr/>
        <a:lstStyle/>
        <a:p>
          <a:endParaRPr lang="es-ES" sz="900"/>
        </a:p>
      </dgm:t>
    </dgm:pt>
    <dgm:pt modelId="{9ED561E6-B939-4594-886A-328032AB61E3}">
      <dgm:prSet phldrT="[Texto]" custT="1"/>
      <dgm:spPr>
        <a:solidFill>
          <a:schemeClr val="accent2">
            <a:lumMod val="60000"/>
            <a:lumOff val="40000"/>
          </a:schemeClr>
        </a:solidFill>
      </dgm:spPr>
      <dgm:t>
        <a:bodyPr/>
        <a:lstStyle/>
        <a:p>
          <a:r>
            <a:rPr lang="es-CO" sz="900" u="none" strike="noStrike" dirty="0" smtClean="0">
              <a:solidFill>
                <a:schemeClr val="tx1"/>
              </a:solidFill>
              <a:effectLst/>
              <a:latin typeface="+mn-lt"/>
            </a:rPr>
            <a:t>Proyecto 8144 Desarrollo de procesos de valoración, identificación, documentación y registro de prácticas y manifestaciones del patrimonio vivo en Bogotá D.C.</a:t>
          </a:r>
          <a:endParaRPr lang="es-ES" sz="900" dirty="0">
            <a:solidFill>
              <a:schemeClr val="tx1"/>
            </a:solidFill>
            <a:latin typeface="+mn-lt"/>
          </a:endParaRPr>
        </a:p>
      </dgm:t>
    </dgm:pt>
    <dgm:pt modelId="{387D5FFD-831E-4A22-A65D-F8E23BD147E1}" type="parTrans" cxnId="{4D8F1427-C1D3-47A0-B5D9-AA4DD7E0D398}">
      <dgm:prSet/>
      <dgm:spPr/>
      <dgm:t>
        <a:bodyPr/>
        <a:lstStyle/>
        <a:p>
          <a:endParaRPr lang="es-ES" sz="900"/>
        </a:p>
      </dgm:t>
    </dgm:pt>
    <dgm:pt modelId="{62B8BA09-DAA6-4D71-B5FD-9C7359A8B87C}" type="sibTrans" cxnId="{4D8F1427-C1D3-47A0-B5D9-AA4DD7E0D398}">
      <dgm:prSet/>
      <dgm:spPr/>
      <dgm:t>
        <a:bodyPr/>
        <a:lstStyle/>
        <a:p>
          <a:endParaRPr lang="es-ES" sz="900"/>
        </a:p>
      </dgm:t>
    </dgm:pt>
    <dgm:pt modelId="{92D156F4-EBE8-45D7-96A9-D6865F26D8C1}">
      <dgm:prSet phldrT="[Texto]" custT="1"/>
      <dgm:spPr>
        <a:ln>
          <a:solidFill>
            <a:schemeClr val="accent2">
              <a:lumMod val="60000"/>
              <a:lumOff val="40000"/>
            </a:schemeClr>
          </a:solidFill>
        </a:ln>
      </dgm:spPr>
      <dgm:t>
        <a:bodyPr/>
        <a:lstStyle/>
        <a:p>
          <a:r>
            <a:rPr lang="es-ES" sz="900" dirty="0" smtClean="0">
              <a:solidFill>
                <a:schemeClr val="tx1"/>
              </a:solidFill>
              <a:latin typeface="+mn-lt"/>
            </a:rPr>
            <a:t>Fortalecer los procesos de valoración para el inventario del patrimonio cultural material, en el marco de la Estructura Integradora de Patrimonios.</a:t>
          </a:r>
          <a:endParaRPr lang="es-ES" sz="900" dirty="0">
            <a:solidFill>
              <a:schemeClr val="tx1"/>
            </a:solidFill>
            <a:latin typeface="+mn-lt"/>
          </a:endParaRPr>
        </a:p>
      </dgm:t>
    </dgm:pt>
    <dgm:pt modelId="{7778D8FD-1952-4F3E-BC16-15BEC8EF6776}" type="parTrans" cxnId="{2FD3D50A-7DC1-4EEA-9994-38B6228386D8}">
      <dgm:prSet/>
      <dgm:spPr/>
      <dgm:t>
        <a:bodyPr/>
        <a:lstStyle/>
        <a:p>
          <a:endParaRPr lang="es-ES" sz="900"/>
        </a:p>
      </dgm:t>
    </dgm:pt>
    <dgm:pt modelId="{2973D0F5-5089-4F6D-AD77-D80930C2EC01}" type="sibTrans" cxnId="{2FD3D50A-7DC1-4EEA-9994-38B6228386D8}">
      <dgm:prSet/>
      <dgm:spPr/>
      <dgm:t>
        <a:bodyPr/>
        <a:lstStyle/>
        <a:p>
          <a:endParaRPr lang="es-ES" sz="900"/>
        </a:p>
      </dgm:t>
    </dgm:pt>
    <dgm:pt modelId="{AD871F15-8D98-4BC6-86DF-3766675E7CBC}">
      <dgm:prSet phldrT="[Texto]" custT="1"/>
      <dgm:spPr/>
      <dgm:t>
        <a:bodyPr/>
        <a:lstStyle/>
        <a:p>
          <a:r>
            <a:rPr lang="es-CO" sz="900" u="none" strike="noStrike" dirty="0" smtClean="0">
              <a:solidFill>
                <a:schemeClr val="tx1"/>
              </a:solidFill>
              <a:effectLst/>
              <a:latin typeface="+mn-lt"/>
            </a:rPr>
            <a:t>Proyecto 8136 Desarrollo de acciones para la gestión del patrimonio arqueológico de Bogotá D.C.</a:t>
          </a:r>
          <a:endParaRPr lang="es-ES" sz="900" dirty="0">
            <a:solidFill>
              <a:schemeClr val="tx1"/>
            </a:solidFill>
            <a:latin typeface="+mn-lt"/>
          </a:endParaRPr>
        </a:p>
      </dgm:t>
    </dgm:pt>
    <dgm:pt modelId="{90509D84-F3B2-472B-8100-98C513A92499}" type="parTrans" cxnId="{6C609230-86FB-4EBF-9ACA-E114024D3CCA}">
      <dgm:prSet/>
      <dgm:spPr/>
      <dgm:t>
        <a:bodyPr/>
        <a:lstStyle/>
        <a:p>
          <a:endParaRPr lang="es-ES" sz="900"/>
        </a:p>
      </dgm:t>
    </dgm:pt>
    <dgm:pt modelId="{28B96AD1-CC19-4F83-9C03-64E9CA10F876}" type="sibTrans" cxnId="{6C609230-86FB-4EBF-9ACA-E114024D3CCA}">
      <dgm:prSet/>
      <dgm:spPr/>
      <dgm:t>
        <a:bodyPr/>
        <a:lstStyle/>
        <a:p>
          <a:endParaRPr lang="es-ES" sz="900"/>
        </a:p>
      </dgm:t>
    </dgm:pt>
    <dgm:pt modelId="{9A631E31-6097-4C08-A116-7ABC23C5D389}">
      <dgm:prSet custT="1"/>
      <dgm:spPr/>
      <dgm:t>
        <a:bodyPr/>
        <a:lstStyle/>
        <a:p>
          <a:r>
            <a:rPr lang="es-CO" sz="900" u="none" strike="noStrike" dirty="0" smtClean="0">
              <a:effectLst/>
              <a:latin typeface="+mn-lt"/>
            </a:rPr>
            <a:t>Fortalecer la generación del conocimiento y gestión del patrimonio arqueológico y cultural existente en el marco de la Estructura Integradora de Patrimonios del Distrito Capital</a:t>
          </a:r>
          <a:endParaRPr lang="es-ES" sz="900" dirty="0">
            <a:latin typeface="+mn-lt"/>
          </a:endParaRPr>
        </a:p>
      </dgm:t>
    </dgm:pt>
    <dgm:pt modelId="{CB88569E-21EB-4E11-B403-412B5D20DF7C}" type="parTrans" cxnId="{ED212D28-9DC8-4BAF-A5FD-E619ACF795C7}">
      <dgm:prSet/>
      <dgm:spPr/>
      <dgm:t>
        <a:bodyPr/>
        <a:lstStyle/>
        <a:p>
          <a:endParaRPr lang="es-ES" sz="900"/>
        </a:p>
      </dgm:t>
    </dgm:pt>
    <dgm:pt modelId="{E72D5BE7-E0E2-4B2F-9CCB-B8D3A69C0D81}" type="sibTrans" cxnId="{ED212D28-9DC8-4BAF-A5FD-E619ACF795C7}">
      <dgm:prSet/>
      <dgm:spPr/>
      <dgm:t>
        <a:bodyPr/>
        <a:lstStyle/>
        <a:p>
          <a:endParaRPr lang="es-ES" sz="900"/>
        </a:p>
      </dgm:t>
    </dgm:pt>
    <dgm:pt modelId="{22DF7FC1-496A-4C83-8680-2DF9745277B3}" type="pres">
      <dgm:prSet presAssocID="{42790F10-BAAD-4C54-9637-84C334C1DF04}" presName="diagram" presStyleCnt="0">
        <dgm:presLayoutVars>
          <dgm:dir/>
          <dgm:animLvl val="lvl"/>
          <dgm:resizeHandles val="exact"/>
        </dgm:presLayoutVars>
      </dgm:prSet>
      <dgm:spPr/>
      <dgm:t>
        <a:bodyPr/>
        <a:lstStyle/>
        <a:p>
          <a:endParaRPr lang="es-ES"/>
        </a:p>
      </dgm:t>
    </dgm:pt>
    <dgm:pt modelId="{5012BC27-C2A3-48B1-B986-C6F0789663F5}" type="pres">
      <dgm:prSet presAssocID="{168F1931-42CA-43DB-B75D-CE5C6E2D9FE4}" presName="compNode" presStyleCnt="0"/>
      <dgm:spPr/>
    </dgm:pt>
    <dgm:pt modelId="{D1959DCF-A9E1-44B6-9F0C-D61D2DAB1B1A}" type="pres">
      <dgm:prSet presAssocID="{168F1931-42CA-43DB-B75D-CE5C6E2D9FE4}" presName="childRect" presStyleLbl="bgAcc1" presStyleIdx="0" presStyleCnt="9" custScaleY="129025" custLinFactNeighborX="-121" custLinFactNeighborY="-10195">
        <dgm:presLayoutVars>
          <dgm:bulletEnabled val="1"/>
        </dgm:presLayoutVars>
      </dgm:prSet>
      <dgm:spPr/>
      <dgm:t>
        <a:bodyPr/>
        <a:lstStyle/>
        <a:p>
          <a:endParaRPr lang="es-ES"/>
        </a:p>
      </dgm:t>
    </dgm:pt>
    <dgm:pt modelId="{3A1446D9-7C2A-4C7D-9CC3-C55DDEF2FDA5}" type="pres">
      <dgm:prSet presAssocID="{168F1931-42CA-43DB-B75D-CE5C6E2D9FE4}" presName="parentText" presStyleLbl="node1" presStyleIdx="0" presStyleCnt="0">
        <dgm:presLayoutVars>
          <dgm:chMax val="0"/>
          <dgm:bulletEnabled val="1"/>
        </dgm:presLayoutVars>
      </dgm:prSet>
      <dgm:spPr/>
      <dgm:t>
        <a:bodyPr/>
        <a:lstStyle/>
        <a:p>
          <a:endParaRPr lang="es-ES"/>
        </a:p>
      </dgm:t>
    </dgm:pt>
    <dgm:pt modelId="{28A57544-B64D-47C4-BAD9-B55DE45C835F}" type="pres">
      <dgm:prSet presAssocID="{168F1931-42CA-43DB-B75D-CE5C6E2D9FE4}" presName="parentRect" presStyleLbl="alignNode1" presStyleIdx="0" presStyleCnt="9" custScaleY="216623" custLinFactNeighborX="-489" custLinFactNeighborY="-2688"/>
      <dgm:spPr/>
      <dgm:t>
        <a:bodyPr/>
        <a:lstStyle/>
        <a:p>
          <a:endParaRPr lang="es-ES"/>
        </a:p>
      </dgm:t>
    </dgm:pt>
    <dgm:pt modelId="{16FFFCA3-6D57-4EA4-82AE-DE0991B30F43}" type="pres">
      <dgm:prSet presAssocID="{168F1931-42CA-43DB-B75D-CE5C6E2D9FE4}" presName="adorn" presStyleLbl="fgAccFollowNode1" presStyleIdx="0" presStyleCnt="9"/>
      <dgm:spPr>
        <a:solidFill>
          <a:schemeClr val="bg1"/>
        </a:solidFill>
        <a:ln w="3175"/>
      </dgm:spPr>
      <dgm:t>
        <a:bodyPr/>
        <a:lstStyle/>
        <a:p>
          <a:endParaRPr lang="es-ES"/>
        </a:p>
      </dgm:t>
    </dgm:pt>
    <dgm:pt modelId="{CA106266-C049-46C6-8A46-2B49E9216507}" type="pres">
      <dgm:prSet presAssocID="{592748E0-61BC-4F65-95B5-FC5C4215B544}" presName="sibTrans" presStyleLbl="sibTrans2D1" presStyleIdx="0" presStyleCnt="0"/>
      <dgm:spPr/>
      <dgm:t>
        <a:bodyPr/>
        <a:lstStyle/>
        <a:p>
          <a:endParaRPr lang="es-ES"/>
        </a:p>
      </dgm:t>
    </dgm:pt>
    <dgm:pt modelId="{E7FDF922-FF9E-4264-877A-76AAA7EA4330}" type="pres">
      <dgm:prSet presAssocID="{042EC041-8A28-4F41-805D-2178D6BCD868}" presName="compNode" presStyleCnt="0"/>
      <dgm:spPr/>
    </dgm:pt>
    <dgm:pt modelId="{5051E4CA-1DE9-43D7-9464-36D9A2226BE6}" type="pres">
      <dgm:prSet presAssocID="{042EC041-8A28-4F41-805D-2178D6BCD868}" presName="childRect" presStyleLbl="bgAcc1" presStyleIdx="1" presStyleCnt="9" custScaleY="148503" custLinFactNeighborX="-1057" custLinFactNeighborY="-5040">
        <dgm:presLayoutVars>
          <dgm:bulletEnabled val="1"/>
        </dgm:presLayoutVars>
      </dgm:prSet>
      <dgm:spPr/>
      <dgm:t>
        <a:bodyPr/>
        <a:lstStyle/>
        <a:p>
          <a:endParaRPr lang="es-ES"/>
        </a:p>
      </dgm:t>
    </dgm:pt>
    <dgm:pt modelId="{A043B29C-5410-4574-8E47-D3098B4597F2}" type="pres">
      <dgm:prSet presAssocID="{042EC041-8A28-4F41-805D-2178D6BCD868}" presName="parentText" presStyleLbl="node1" presStyleIdx="0" presStyleCnt="0">
        <dgm:presLayoutVars>
          <dgm:chMax val="0"/>
          <dgm:bulletEnabled val="1"/>
        </dgm:presLayoutVars>
      </dgm:prSet>
      <dgm:spPr/>
      <dgm:t>
        <a:bodyPr/>
        <a:lstStyle/>
        <a:p>
          <a:endParaRPr lang="es-ES"/>
        </a:p>
      </dgm:t>
    </dgm:pt>
    <dgm:pt modelId="{E7AC37E6-8C2E-4032-9BA6-923E1E942535}" type="pres">
      <dgm:prSet presAssocID="{042EC041-8A28-4F41-805D-2178D6BCD868}" presName="parentRect" presStyleLbl="alignNode1" presStyleIdx="1" presStyleCnt="9" custScaleY="221799"/>
      <dgm:spPr/>
      <dgm:t>
        <a:bodyPr/>
        <a:lstStyle/>
        <a:p>
          <a:endParaRPr lang="es-ES"/>
        </a:p>
      </dgm:t>
    </dgm:pt>
    <dgm:pt modelId="{186BED3F-BC07-4BAE-99F7-B42E90131DA1}" type="pres">
      <dgm:prSet presAssocID="{042EC041-8A28-4F41-805D-2178D6BCD868}" presName="adorn" presStyleLbl="fgAccFollowNode1" presStyleIdx="1" presStyleCnt="9"/>
      <dgm:spPr>
        <a:solidFill>
          <a:schemeClr val="bg1"/>
        </a:solidFill>
        <a:ln w="3175">
          <a:solidFill>
            <a:schemeClr val="tx1">
              <a:alpha val="90000"/>
            </a:schemeClr>
          </a:solidFill>
        </a:ln>
      </dgm:spPr>
      <dgm:t>
        <a:bodyPr/>
        <a:lstStyle/>
        <a:p>
          <a:endParaRPr lang="es-ES"/>
        </a:p>
      </dgm:t>
    </dgm:pt>
    <dgm:pt modelId="{C0402DF1-C2B2-4982-97DB-B6318B27CD85}" type="pres">
      <dgm:prSet presAssocID="{C2B2C085-E722-4392-95A6-9AF595CFCC05}" presName="sibTrans" presStyleLbl="sibTrans2D1" presStyleIdx="0" presStyleCnt="0"/>
      <dgm:spPr/>
      <dgm:t>
        <a:bodyPr/>
        <a:lstStyle/>
        <a:p>
          <a:endParaRPr lang="es-ES"/>
        </a:p>
      </dgm:t>
    </dgm:pt>
    <dgm:pt modelId="{5B949F4C-6B6B-4ED5-855D-D1D9F1819F01}" type="pres">
      <dgm:prSet presAssocID="{00DDD1C8-4488-4941-B32F-AC7EAC312C7E}" presName="compNode" presStyleCnt="0"/>
      <dgm:spPr/>
    </dgm:pt>
    <dgm:pt modelId="{20295783-C020-4BAA-B06A-2216308B9EF9}" type="pres">
      <dgm:prSet presAssocID="{00DDD1C8-4488-4941-B32F-AC7EAC312C7E}" presName="childRect" presStyleLbl="bgAcc1" presStyleIdx="2" presStyleCnt="9" custScaleY="162382" custLinFactNeighborX="339" custLinFactNeighborY="-977">
        <dgm:presLayoutVars>
          <dgm:bulletEnabled val="1"/>
        </dgm:presLayoutVars>
      </dgm:prSet>
      <dgm:spPr/>
      <dgm:t>
        <a:bodyPr/>
        <a:lstStyle/>
        <a:p>
          <a:endParaRPr lang="es-ES"/>
        </a:p>
      </dgm:t>
    </dgm:pt>
    <dgm:pt modelId="{D7275B1F-7C23-4804-9C3D-FE2FE4810C73}" type="pres">
      <dgm:prSet presAssocID="{00DDD1C8-4488-4941-B32F-AC7EAC312C7E}" presName="parentText" presStyleLbl="node1" presStyleIdx="0" presStyleCnt="0">
        <dgm:presLayoutVars>
          <dgm:chMax val="0"/>
          <dgm:bulletEnabled val="1"/>
        </dgm:presLayoutVars>
      </dgm:prSet>
      <dgm:spPr/>
      <dgm:t>
        <a:bodyPr/>
        <a:lstStyle/>
        <a:p>
          <a:endParaRPr lang="es-ES"/>
        </a:p>
      </dgm:t>
    </dgm:pt>
    <dgm:pt modelId="{FE1103B9-571C-4A9F-A60D-AE76E3EF95D6}" type="pres">
      <dgm:prSet presAssocID="{00DDD1C8-4488-4941-B32F-AC7EAC312C7E}" presName="parentRect" presStyleLbl="alignNode1" presStyleIdx="2" presStyleCnt="9" custScaleY="224364"/>
      <dgm:spPr/>
      <dgm:t>
        <a:bodyPr/>
        <a:lstStyle/>
        <a:p>
          <a:endParaRPr lang="es-ES"/>
        </a:p>
      </dgm:t>
    </dgm:pt>
    <dgm:pt modelId="{A7A70F28-EC4F-446F-B9A1-7AA9DDCDE9EC}" type="pres">
      <dgm:prSet presAssocID="{00DDD1C8-4488-4941-B32F-AC7EAC312C7E}" presName="adorn" presStyleLbl="fgAccFollowNode1" presStyleIdx="2" presStyleCnt="9"/>
      <dgm:spPr>
        <a:solidFill>
          <a:schemeClr val="bg1">
            <a:alpha val="90000"/>
          </a:schemeClr>
        </a:solidFill>
        <a:ln>
          <a:solidFill>
            <a:schemeClr val="tx1">
              <a:alpha val="90000"/>
            </a:schemeClr>
          </a:solidFill>
        </a:ln>
      </dgm:spPr>
      <dgm:t>
        <a:bodyPr/>
        <a:lstStyle/>
        <a:p>
          <a:endParaRPr lang="es-ES"/>
        </a:p>
      </dgm:t>
    </dgm:pt>
    <dgm:pt modelId="{BF4019E8-A49D-4A6C-8A74-074360100C1E}" type="pres">
      <dgm:prSet presAssocID="{164BD5C8-BE8F-4EA9-BE94-7609B53116BF}" presName="sibTrans" presStyleLbl="sibTrans2D1" presStyleIdx="0" presStyleCnt="0"/>
      <dgm:spPr/>
      <dgm:t>
        <a:bodyPr/>
        <a:lstStyle/>
        <a:p>
          <a:endParaRPr lang="es-ES"/>
        </a:p>
      </dgm:t>
    </dgm:pt>
    <dgm:pt modelId="{03E68A87-0AA4-4C1F-9A50-BC92773D2807}" type="pres">
      <dgm:prSet presAssocID="{BF4B6119-F7D4-4162-9279-F6C874695963}" presName="compNode" presStyleCnt="0"/>
      <dgm:spPr/>
    </dgm:pt>
    <dgm:pt modelId="{A41AA089-996B-456D-A4F5-8925DA8B833A}" type="pres">
      <dgm:prSet presAssocID="{BF4B6119-F7D4-4162-9279-F6C874695963}" presName="childRect" presStyleLbl="bgAcc1" presStyleIdx="3" presStyleCnt="9" custScaleY="152368" custLinFactNeighborX="-3031" custLinFactNeighborY="-8244">
        <dgm:presLayoutVars>
          <dgm:bulletEnabled val="1"/>
        </dgm:presLayoutVars>
      </dgm:prSet>
      <dgm:spPr/>
      <dgm:t>
        <a:bodyPr/>
        <a:lstStyle/>
        <a:p>
          <a:endParaRPr lang="es-ES"/>
        </a:p>
      </dgm:t>
    </dgm:pt>
    <dgm:pt modelId="{BEDFF732-CDB2-4599-987C-7DD1191C0798}" type="pres">
      <dgm:prSet presAssocID="{BF4B6119-F7D4-4162-9279-F6C874695963}" presName="parentText" presStyleLbl="node1" presStyleIdx="0" presStyleCnt="0">
        <dgm:presLayoutVars>
          <dgm:chMax val="0"/>
          <dgm:bulletEnabled val="1"/>
        </dgm:presLayoutVars>
      </dgm:prSet>
      <dgm:spPr/>
      <dgm:t>
        <a:bodyPr/>
        <a:lstStyle/>
        <a:p>
          <a:endParaRPr lang="es-ES"/>
        </a:p>
      </dgm:t>
    </dgm:pt>
    <dgm:pt modelId="{25DB1547-97DB-42EF-9C96-283D72E65893}" type="pres">
      <dgm:prSet presAssocID="{BF4B6119-F7D4-4162-9279-F6C874695963}" presName="parentRect" presStyleLbl="alignNode1" presStyleIdx="3" presStyleCnt="9" custScaleY="221577" custLinFactNeighborX="-3031" custLinFactNeighborY="5741"/>
      <dgm:spPr/>
      <dgm:t>
        <a:bodyPr/>
        <a:lstStyle/>
        <a:p>
          <a:endParaRPr lang="es-ES"/>
        </a:p>
      </dgm:t>
    </dgm:pt>
    <dgm:pt modelId="{4F4C82E2-3AEB-4423-B6D9-6C2C6024825C}" type="pres">
      <dgm:prSet presAssocID="{BF4B6119-F7D4-4162-9279-F6C874695963}" presName="adorn" presStyleLbl="fgAccFollowNode1" presStyleIdx="3" presStyleCnt="9"/>
      <dgm:spPr>
        <a:solidFill>
          <a:schemeClr val="bg1"/>
        </a:solidFill>
        <a:ln>
          <a:solidFill>
            <a:schemeClr val="tx1">
              <a:alpha val="90000"/>
            </a:schemeClr>
          </a:solidFill>
        </a:ln>
      </dgm:spPr>
      <dgm:t>
        <a:bodyPr/>
        <a:lstStyle/>
        <a:p>
          <a:endParaRPr lang="es-ES"/>
        </a:p>
      </dgm:t>
    </dgm:pt>
    <dgm:pt modelId="{8D9A755C-CBD2-4839-A87A-20F89245CE41}" type="pres">
      <dgm:prSet presAssocID="{883FBC56-EE09-4332-B368-5540C7879228}" presName="sibTrans" presStyleLbl="sibTrans2D1" presStyleIdx="0" presStyleCnt="0"/>
      <dgm:spPr/>
      <dgm:t>
        <a:bodyPr/>
        <a:lstStyle/>
        <a:p>
          <a:endParaRPr lang="es-ES"/>
        </a:p>
      </dgm:t>
    </dgm:pt>
    <dgm:pt modelId="{E94452CE-C011-4D61-BCDA-D26539383A47}" type="pres">
      <dgm:prSet presAssocID="{9ED561E6-B939-4594-886A-328032AB61E3}" presName="compNode" presStyleCnt="0"/>
      <dgm:spPr/>
    </dgm:pt>
    <dgm:pt modelId="{9AB0E735-C2C2-47F3-A1C8-3694277E44A3}" type="pres">
      <dgm:prSet presAssocID="{9ED561E6-B939-4594-886A-328032AB61E3}" presName="childRect" presStyleLbl="bgAcc1" presStyleIdx="4" presStyleCnt="9" custScaleY="177626">
        <dgm:presLayoutVars>
          <dgm:bulletEnabled val="1"/>
        </dgm:presLayoutVars>
      </dgm:prSet>
      <dgm:spPr/>
      <dgm:t>
        <a:bodyPr/>
        <a:lstStyle/>
        <a:p>
          <a:endParaRPr lang="es-ES"/>
        </a:p>
      </dgm:t>
    </dgm:pt>
    <dgm:pt modelId="{A5987613-2EF7-4EC7-A917-D788127199DE}" type="pres">
      <dgm:prSet presAssocID="{9ED561E6-B939-4594-886A-328032AB61E3}" presName="parentText" presStyleLbl="node1" presStyleIdx="0" presStyleCnt="0">
        <dgm:presLayoutVars>
          <dgm:chMax val="0"/>
          <dgm:bulletEnabled val="1"/>
        </dgm:presLayoutVars>
      </dgm:prSet>
      <dgm:spPr/>
      <dgm:t>
        <a:bodyPr/>
        <a:lstStyle/>
        <a:p>
          <a:endParaRPr lang="es-ES"/>
        </a:p>
      </dgm:t>
    </dgm:pt>
    <dgm:pt modelId="{15C8753A-6C1E-4262-84A7-07AE3DCC7295}" type="pres">
      <dgm:prSet presAssocID="{9ED561E6-B939-4594-886A-328032AB61E3}" presName="parentRect" presStyleLbl="alignNode1" presStyleIdx="4" presStyleCnt="9" custScaleY="234861"/>
      <dgm:spPr/>
      <dgm:t>
        <a:bodyPr/>
        <a:lstStyle/>
        <a:p>
          <a:endParaRPr lang="es-ES"/>
        </a:p>
      </dgm:t>
    </dgm:pt>
    <dgm:pt modelId="{CB4F7E2A-1F5B-4334-8ECF-4E9C2D92DDCC}" type="pres">
      <dgm:prSet presAssocID="{9ED561E6-B939-4594-886A-328032AB61E3}" presName="adorn" presStyleLbl="fgAccFollowNode1" presStyleIdx="4" presStyleCnt="9"/>
      <dgm:spPr>
        <a:solidFill>
          <a:schemeClr val="bg1">
            <a:alpha val="90000"/>
          </a:schemeClr>
        </a:solidFill>
        <a:ln>
          <a:solidFill>
            <a:schemeClr val="tx1">
              <a:alpha val="90000"/>
            </a:schemeClr>
          </a:solidFill>
        </a:ln>
      </dgm:spPr>
      <dgm:t>
        <a:bodyPr/>
        <a:lstStyle/>
        <a:p>
          <a:endParaRPr lang="es-ES"/>
        </a:p>
      </dgm:t>
    </dgm:pt>
    <dgm:pt modelId="{7D652B15-3B45-4374-BF74-29D362DF55DD}" type="pres">
      <dgm:prSet presAssocID="{62B8BA09-DAA6-4D71-B5FD-9C7359A8B87C}" presName="sibTrans" presStyleLbl="sibTrans2D1" presStyleIdx="0" presStyleCnt="0"/>
      <dgm:spPr/>
      <dgm:t>
        <a:bodyPr/>
        <a:lstStyle/>
        <a:p>
          <a:endParaRPr lang="es-ES"/>
        </a:p>
      </dgm:t>
    </dgm:pt>
    <dgm:pt modelId="{677E473E-F88A-4519-B787-5DBEC03F11AA}" type="pres">
      <dgm:prSet presAssocID="{B6596E56-D1F9-4D00-8BE4-E65F16991EB6}" presName="compNode" presStyleCnt="0"/>
      <dgm:spPr/>
    </dgm:pt>
    <dgm:pt modelId="{77FCF890-AAAA-4536-B50D-DCA284BA48E7}" type="pres">
      <dgm:prSet presAssocID="{B6596E56-D1F9-4D00-8BE4-E65F16991EB6}" presName="childRect" presStyleLbl="bgAcc1" presStyleIdx="5" presStyleCnt="9" custScaleY="126151" custLinFactNeighborX="807" custLinFactNeighborY="-1855">
        <dgm:presLayoutVars>
          <dgm:bulletEnabled val="1"/>
        </dgm:presLayoutVars>
      </dgm:prSet>
      <dgm:spPr/>
      <dgm:t>
        <a:bodyPr/>
        <a:lstStyle/>
        <a:p>
          <a:endParaRPr lang="es-ES"/>
        </a:p>
      </dgm:t>
    </dgm:pt>
    <dgm:pt modelId="{C35AA212-AE60-4950-8BAA-3B1EA98A0848}" type="pres">
      <dgm:prSet presAssocID="{B6596E56-D1F9-4D00-8BE4-E65F16991EB6}" presName="parentText" presStyleLbl="node1" presStyleIdx="0" presStyleCnt="0">
        <dgm:presLayoutVars>
          <dgm:chMax val="0"/>
          <dgm:bulletEnabled val="1"/>
        </dgm:presLayoutVars>
      </dgm:prSet>
      <dgm:spPr/>
      <dgm:t>
        <a:bodyPr/>
        <a:lstStyle/>
        <a:p>
          <a:endParaRPr lang="es-ES"/>
        </a:p>
      </dgm:t>
    </dgm:pt>
    <dgm:pt modelId="{ADE389D0-5A2F-4723-BE38-9FE9F8F98C0B}" type="pres">
      <dgm:prSet presAssocID="{B6596E56-D1F9-4D00-8BE4-E65F16991EB6}" presName="parentRect" presStyleLbl="alignNode1" presStyleIdx="5" presStyleCnt="9" custScaleY="200872"/>
      <dgm:spPr/>
      <dgm:t>
        <a:bodyPr/>
        <a:lstStyle/>
        <a:p>
          <a:endParaRPr lang="es-ES"/>
        </a:p>
      </dgm:t>
    </dgm:pt>
    <dgm:pt modelId="{4599522A-736F-4031-9E52-79FDE680C66D}" type="pres">
      <dgm:prSet presAssocID="{B6596E56-D1F9-4D00-8BE4-E65F16991EB6}" presName="adorn" presStyleLbl="fgAccFollowNode1" presStyleIdx="5" presStyleCnt="9"/>
      <dgm:spPr>
        <a:solidFill>
          <a:schemeClr val="bg1"/>
        </a:solidFill>
        <a:ln>
          <a:solidFill>
            <a:schemeClr val="tx1">
              <a:alpha val="90000"/>
            </a:schemeClr>
          </a:solidFill>
        </a:ln>
      </dgm:spPr>
      <dgm:t>
        <a:bodyPr/>
        <a:lstStyle/>
        <a:p>
          <a:endParaRPr lang="es-ES"/>
        </a:p>
      </dgm:t>
    </dgm:pt>
    <dgm:pt modelId="{EC46D052-BAC6-4872-AE57-C6CA6CDBA8DA}" type="pres">
      <dgm:prSet presAssocID="{DFA1CF39-0F94-46C0-B177-1BAB5B0714CB}" presName="sibTrans" presStyleLbl="sibTrans2D1" presStyleIdx="0" presStyleCnt="0"/>
      <dgm:spPr/>
      <dgm:t>
        <a:bodyPr/>
        <a:lstStyle/>
        <a:p>
          <a:endParaRPr lang="es-ES"/>
        </a:p>
      </dgm:t>
    </dgm:pt>
    <dgm:pt modelId="{6CFA2AAC-2CE2-4AB7-A821-23A2FACE1225}" type="pres">
      <dgm:prSet presAssocID="{139C2136-36F5-4A23-A664-9E3735E0C564}" presName="compNode" presStyleCnt="0"/>
      <dgm:spPr/>
    </dgm:pt>
    <dgm:pt modelId="{5FD4860B-EA76-4DAB-B1D0-05AC683F374A}" type="pres">
      <dgm:prSet presAssocID="{139C2136-36F5-4A23-A664-9E3735E0C564}" presName="childRect" presStyleLbl="bgAcc1" presStyleIdx="6" presStyleCnt="9" custScaleY="138299">
        <dgm:presLayoutVars>
          <dgm:bulletEnabled val="1"/>
        </dgm:presLayoutVars>
      </dgm:prSet>
      <dgm:spPr/>
      <dgm:t>
        <a:bodyPr/>
        <a:lstStyle/>
        <a:p>
          <a:endParaRPr lang="es-ES"/>
        </a:p>
      </dgm:t>
    </dgm:pt>
    <dgm:pt modelId="{284E6D2F-B27D-4B50-A485-EC5A4A7E153F}" type="pres">
      <dgm:prSet presAssocID="{139C2136-36F5-4A23-A664-9E3735E0C564}" presName="parentText" presStyleLbl="node1" presStyleIdx="0" presStyleCnt="0">
        <dgm:presLayoutVars>
          <dgm:chMax val="0"/>
          <dgm:bulletEnabled val="1"/>
        </dgm:presLayoutVars>
      </dgm:prSet>
      <dgm:spPr/>
      <dgm:t>
        <a:bodyPr/>
        <a:lstStyle/>
        <a:p>
          <a:endParaRPr lang="es-ES"/>
        </a:p>
      </dgm:t>
    </dgm:pt>
    <dgm:pt modelId="{EF2DB7A2-DD06-422F-8290-F6EEA238133E}" type="pres">
      <dgm:prSet presAssocID="{139C2136-36F5-4A23-A664-9E3735E0C564}" presName="parentRect" presStyleLbl="alignNode1" presStyleIdx="6" presStyleCnt="9" custScaleY="231450"/>
      <dgm:spPr/>
      <dgm:t>
        <a:bodyPr/>
        <a:lstStyle/>
        <a:p>
          <a:endParaRPr lang="es-ES"/>
        </a:p>
      </dgm:t>
    </dgm:pt>
    <dgm:pt modelId="{FF1BF054-5410-4BAA-B606-F3D5A3DA3D3F}" type="pres">
      <dgm:prSet presAssocID="{139C2136-36F5-4A23-A664-9E3735E0C564}" presName="adorn" presStyleLbl="fgAccFollowNode1" presStyleIdx="6" presStyleCnt="9"/>
      <dgm:spPr>
        <a:solidFill>
          <a:schemeClr val="bg1"/>
        </a:solidFill>
        <a:ln>
          <a:solidFill>
            <a:schemeClr val="tx1">
              <a:alpha val="90000"/>
            </a:schemeClr>
          </a:solidFill>
        </a:ln>
      </dgm:spPr>
      <dgm:t>
        <a:bodyPr/>
        <a:lstStyle/>
        <a:p>
          <a:endParaRPr lang="es-ES"/>
        </a:p>
      </dgm:t>
    </dgm:pt>
    <dgm:pt modelId="{C5403D83-B90C-438B-B4CD-3E20E1B836E8}" type="pres">
      <dgm:prSet presAssocID="{811CDA15-37B3-4401-B7BA-E8FB9C500826}" presName="sibTrans" presStyleLbl="sibTrans2D1" presStyleIdx="0" presStyleCnt="0"/>
      <dgm:spPr/>
      <dgm:t>
        <a:bodyPr/>
        <a:lstStyle/>
        <a:p>
          <a:endParaRPr lang="es-ES"/>
        </a:p>
      </dgm:t>
    </dgm:pt>
    <dgm:pt modelId="{11F2D5EB-5AC9-4969-84CF-0B61592A9669}" type="pres">
      <dgm:prSet presAssocID="{AD871F15-8D98-4BC6-86DF-3766675E7CBC}" presName="compNode" presStyleCnt="0"/>
      <dgm:spPr/>
    </dgm:pt>
    <dgm:pt modelId="{8209FAD3-8221-4534-A738-1B819518A104}" type="pres">
      <dgm:prSet presAssocID="{AD871F15-8D98-4BC6-86DF-3766675E7CBC}" presName="childRect" presStyleLbl="bgAcc1" presStyleIdx="7" presStyleCnt="9" custScaleY="127256" custLinFactNeighborX="499" custLinFactNeighborY="-7173">
        <dgm:presLayoutVars>
          <dgm:bulletEnabled val="1"/>
        </dgm:presLayoutVars>
      </dgm:prSet>
      <dgm:spPr/>
      <dgm:t>
        <a:bodyPr/>
        <a:lstStyle/>
        <a:p>
          <a:endParaRPr lang="es-ES"/>
        </a:p>
      </dgm:t>
    </dgm:pt>
    <dgm:pt modelId="{3E7742B5-55F8-4EFD-B815-C68345396212}" type="pres">
      <dgm:prSet presAssocID="{AD871F15-8D98-4BC6-86DF-3766675E7CBC}" presName="parentText" presStyleLbl="node1" presStyleIdx="0" presStyleCnt="0">
        <dgm:presLayoutVars>
          <dgm:chMax val="0"/>
          <dgm:bulletEnabled val="1"/>
        </dgm:presLayoutVars>
      </dgm:prSet>
      <dgm:spPr/>
      <dgm:t>
        <a:bodyPr/>
        <a:lstStyle/>
        <a:p>
          <a:endParaRPr lang="es-ES"/>
        </a:p>
      </dgm:t>
    </dgm:pt>
    <dgm:pt modelId="{069095BC-74DF-4765-8255-AEB3605A4B86}" type="pres">
      <dgm:prSet presAssocID="{AD871F15-8D98-4BC6-86DF-3766675E7CBC}" presName="parentRect" presStyleLbl="alignNode1" presStyleIdx="7" presStyleCnt="9" custScaleY="223030"/>
      <dgm:spPr/>
      <dgm:t>
        <a:bodyPr/>
        <a:lstStyle/>
        <a:p>
          <a:endParaRPr lang="es-ES"/>
        </a:p>
      </dgm:t>
    </dgm:pt>
    <dgm:pt modelId="{87DDD45A-8AF2-4AF5-9234-86D352E8AFA4}" type="pres">
      <dgm:prSet presAssocID="{AD871F15-8D98-4BC6-86DF-3766675E7CBC}" presName="adorn" presStyleLbl="fgAccFollowNode1" presStyleIdx="7" presStyleCnt="9"/>
      <dgm:spPr>
        <a:solidFill>
          <a:schemeClr val="bg1">
            <a:alpha val="90000"/>
          </a:schemeClr>
        </a:solidFill>
        <a:ln>
          <a:solidFill>
            <a:schemeClr val="tx1">
              <a:alpha val="90000"/>
            </a:schemeClr>
          </a:solidFill>
        </a:ln>
      </dgm:spPr>
      <dgm:t>
        <a:bodyPr/>
        <a:lstStyle/>
        <a:p>
          <a:endParaRPr lang="es-ES"/>
        </a:p>
      </dgm:t>
    </dgm:pt>
    <dgm:pt modelId="{64D7CAD4-3E04-46A1-8B9F-FF58F556F51B}" type="pres">
      <dgm:prSet presAssocID="{28B96AD1-CC19-4F83-9C03-64E9CA10F876}" presName="sibTrans" presStyleLbl="sibTrans2D1" presStyleIdx="0" presStyleCnt="0"/>
      <dgm:spPr/>
      <dgm:t>
        <a:bodyPr/>
        <a:lstStyle/>
        <a:p>
          <a:endParaRPr lang="es-ES"/>
        </a:p>
      </dgm:t>
    </dgm:pt>
    <dgm:pt modelId="{B540C376-2360-48E4-82C0-212DEB69465E}" type="pres">
      <dgm:prSet presAssocID="{DA78017D-C064-428D-8EB3-D5D9F84F1734}" presName="compNode" presStyleCnt="0"/>
      <dgm:spPr/>
    </dgm:pt>
    <dgm:pt modelId="{94B9DD1F-BCA5-48A5-86C2-ACF36CA6FD06}" type="pres">
      <dgm:prSet presAssocID="{DA78017D-C064-428D-8EB3-D5D9F84F1734}" presName="childRect" presStyleLbl="bgAcc1" presStyleIdx="8" presStyleCnt="9" custScaleY="156990" custLinFactNeighborX="415" custLinFactNeighborY="3047">
        <dgm:presLayoutVars>
          <dgm:bulletEnabled val="1"/>
        </dgm:presLayoutVars>
      </dgm:prSet>
      <dgm:spPr/>
      <dgm:t>
        <a:bodyPr/>
        <a:lstStyle/>
        <a:p>
          <a:endParaRPr lang="es-ES"/>
        </a:p>
      </dgm:t>
    </dgm:pt>
    <dgm:pt modelId="{13D88B04-DE95-4A4E-B53B-7C039C62B681}" type="pres">
      <dgm:prSet presAssocID="{DA78017D-C064-428D-8EB3-D5D9F84F1734}" presName="parentText" presStyleLbl="node1" presStyleIdx="0" presStyleCnt="0">
        <dgm:presLayoutVars>
          <dgm:chMax val="0"/>
          <dgm:bulletEnabled val="1"/>
        </dgm:presLayoutVars>
      </dgm:prSet>
      <dgm:spPr/>
      <dgm:t>
        <a:bodyPr/>
        <a:lstStyle/>
        <a:p>
          <a:endParaRPr lang="es-ES"/>
        </a:p>
      </dgm:t>
    </dgm:pt>
    <dgm:pt modelId="{F6875744-6691-40AE-8426-1CABAA5283A1}" type="pres">
      <dgm:prSet presAssocID="{DA78017D-C064-428D-8EB3-D5D9F84F1734}" presName="parentRect" presStyleLbl="alignNode1" presStyleIdx="8" presStyleCnt="9" custScaleY="221826" custLinFactNeighborX="875" custLinFactNeighborY="-12912"/>
      <dgm:spPr/>
      <dgm:t>
        <a:bodyPr/>
        <a:lstStyle/>
        <a:p>
          <a:endParaRPr lang="es-ES"/>
        </a:p>
      </dgm:t>
    </dgm:pt>
    <dgm:pt modelId="{22A0042F-2DE8-4930-9450-BAB06C3064DF}" type="pres">
      <dgm:prSet presAssocID="{DA78017D-C064-428D-8EB3-D5D9F84F1734}" presName="adorn" presStyleLbl="fgAccFollowNode1" presStyleIdx="8" presStyleCnt="9"/>
      <dgm:spPr>
        <a:solidFill>
          <a:schemeClr val="bg1"/>
        </a:solidFill>
        <a:ln>
          <a:solidFill>
            <a:schemeClr val="tx1">
              <a:alpha val="90000"/>
            </a:schemeClr>
          </a:solidFill>
        </a:ln>
      </dgm:spPr>
      <dgm:t>
        <a:bodyPr/>
        <a:lstStyle/>
        <a:p>
          <a:endParaRPr lang="es-ES"/>
        </a:p>
      </dgm:t>
    </dgm:pt>
  </dgm:ptLst>
  <dgm:cxnLst>
    <dgm:cxn modelId="{87807A39-89D9-4190-815E-BD5A6DC71B20}" type="presOf" srcId="{CED47313-B0ED-4025-AABF-0C137C1BD06E}" destId="{94B9DD1F-BCA5-48A5-86C2-ACF36CA6FD06}" srcOrd="0" destOrd="1" presId="urn:microsoft.com/office/officeart/2005/8/layout/bList2"/>
    <dgm:cxn modelId="{EBF55A97-D871-456B-B689-31B9CA04D557}" type="presOf" srcId="{139C2136-36F5-4A23-A664-9E3735E0C564}" destId="{284E6D2F-B27D-4B50-A485-EC5A4A7E153F}" srcOrd="0" destOrd="0" presId="urn:microsoft.com/office/officeart/2005/8/layout/bList2"/>
    <dgm:cxn modelId="{07A08243-C7BE-4170-9598-311CF76E705D}" type="presOf" srcId="{92D156F4-EBE8-45D7-96A9-D6865F26D8C1}" destId="{9AB0E735-C2C2-47F3-A1C8-3694277E44A3}" srcOrd="0" destOrd="0" presId="urn:microsoft.com/office/officeart/2005/8/layout/bList2"/>
    <dgm:cxn modelId="{03B711F8-E865-404B-9000-90848BF0E8B6}" type="presOf" srcId="{42790F10-BAAD-4C54-9637-84C334C1DF04}" destId="{22DF7FC1-496A-4C83-8680-2DF9745277B3}" srcOrd="0" destOrd="0" presId="urn:microsoft.com/office/officeart/2005/8/layout/bList2"/>
    <dgm:cxn modelId="{437863F7-45D7-4B4B-B3AB-C6AD8B085131}" type="presOf" srcId="{168F1931-42CA-43DB-B75D-CE5C6E2D9FE4}" destId="{28A57544-B64D-47C4-BAD9-B55DE45C835F}" srcOrd="1" destOrd="0" presId="urn:microsoft.com/office/officeart/2005/8/layout/bList2"/>
    <dgm:cxn modelId="{F0AC9B65-E65B-4D68-90A5-CCCF4195EFAB}" type="presOf" srcId="{9ED561E6-B939-4594-886A-328032AB61E3}" destId="{A5987613-2EF7-4EC7-A917-D788127199DE}" srcOrd="0" destOrd="0" presId="urn:microsoft.com/office/officeart/2005/8/layout/bList2"/>
    <dgm:cxn modelId="{6C609230-86FB-4EBF-9ACA-E114024D3CCA}" srcId="{42790F10-BAAD-4C54-9637-84C334C1DF04}" destId="{AD871F15-8D98-4BC6-86DF-3766675E7CBC}" srcOrd="7" destOrd="0" parTransId="{90509D84-F3B2-472B-8100-98C513A92499}" sibTransId="{28B96AD1-CC19-4F83-9C03-64E9CA10F876}"/>
    <dgm:cxn modelId="{608B9531-E860-47A9-B86A-A47DE5896C23}" type="presOf" srcId="{00DDD1C8-4488-4941-B32F-AC7EAC312C7E}" destId="{D7275B1F-7C23-4804-9C3D-FE2FE4810C73}" srcOrd="0" destOrd="0" presId="urn:microsoft.com/office/officeart/2005/8/layout/bList2"/>
    <dgm:cxn modelId="{DB8AC8A8-0DE1-433A-9E79-C5C355F5ED0A}" type="presOf" srcId="{168F1931-42CA-43DB-B75D-CE5C6E2D9FE4}" destId="{3A1446D9-7C2A-4C7D-9CC3-C55DDEF2FDA5}" srcOrd="0" destOrd="0" presId="urn:microsoft.com/office/officeart/2005/8/layout/bList2"/>
    <dgm:cxn modelId="{630DF4DC-E9D9-41DE-8AF6-44EED4DA5DCC}" srcId="{DA78017D-C064-428D-8EB3-D5D9F84F1734}" destId="{CED47313-B0ED-4025-AABF-0C137C1BD06E}" srcOrd="1" destOrd="0" parTransId="{6D5E60E0-E6BE-4A36-BA48-8C382CA8794C}" sibTransId="{9A0E328A-1B6D-4045-95B8-2B94ABB34172}"/>
    <dgm:cxn modelId="{68360ECB-8C4A-454A-9E07-0E4A6899DEB8}" srcId="{B6596E56-D1F9-4D00-8BE4-E65F16991EB6}" destId="{16FBB424-47D5-4CE7-B049-AA8BB5D59356}" srcOrd="0" destOrd="0" parTransId="{254F723E-C620-4341-866D-798224C36C8C}" sibTransId="{4635371B-8AD9-4F6C-9C1B-BFE5CCBF8C14}"/>
    <dgm:cxn modelId="{816AD3D6-DF66-4CC8-85BF-AE472606CC30}" srcId="{042EC041-8A28-4F41-805D-2178D6BCD868}" destId="{533C926E-7750-4481-A276-2F29FF0E98C0}" srcOrd="0" destOrd="0" parTransId="{5D83CFA9-D1BC-49E3-98B7-88634EAF3C9A}" sibTransId="{D283D2B8-2CAC-4DF5-A14F-9763DC1E0986}"/>
    <dgm:cxn modelId="{D2A200D9-EE0B-44C1-898B-33685E88C25D}" type="presOf" srcId="{66ED6D5B-022C-4143-9AE2-F1023E077858}" destId="{A41AA089-996B-456D-A4F5-8925DA8B833A}" srcOrd="0" destOrd="0" presId="urn:microsoft.com/office/officeart/2005/8/layout/bList2"/>
    <dgm:cxn modelId="{76C18420-0F5E-4613-9A2A-5AC23631AD39}" srcId="{DA78017D-C064-428D-8EB3-D5D9F84F1734}" destId="{770F760C-8DB9-4675-BCCD-DDA0EFEA17DA}" srcOrd="0" destOrd="0" parTransId="{0DE60D50-CF16-4D2F-A87B-EA5149219BE0}" sibTransId="{9A73E9B7-CCFE-4B79-8B3B-98189E9D18FF}"/>
    <dgm:cxn modelId="{3C7CC2CC-261B-4D6F-9451-0219446D02C0}" srcId="{BF4B6119-F7D4-4162-9279-F6C874695963}" destId="{66ED6D5B-022C-4143-9AE2-F1023E077858}" srcOrd="0" destOrd="0" parTransId="{18BF07FA-C839-4005-AFCE-4A86A69582C1}" sibTransId="{966CA621-BB18-4C14-A1B6-857725CC180D}"/>
    <dgm:cxn modelId="{1CB9E869-880B-4F9C-A713-01276CD833BE}" type="presOf" srcId="{B6596E56-D1F9-4D00-8BE4-E65F16991EB6}" destId="{C35AA212-AE60-4950-8BAA-3B1EA98A0848}" srcOrd="0" destOrd="0" presId="urn:microsoft.com/office/officeart/2005/8/layout/bList2"/>
    <dgm:cxn modelId="{2FD3D50A-7DC1-4EEA-9994-38B6228386D8}" srcId="{9ED561E6-B939-4594-886A-328032AB61E3}" destId="{92D156F4-EBE8-45D7-96A9-D6865F26D8C1}" srcOrd="0" destOrd="0" parTransId="{7778D8FD-1952-4F3E-BC16-15BEC8EF6776}" sibTransId="{2973D0F5-5089-4F6D-AD77-D80930C2EC01}"/>
    <dgm:cxn modelId="{389447EF-9747-4CC5-B903-4E3666F5107D}" type="presOf" srcId="{DFA1CF39-0F94-46C0-B177-1BAB5B0714CB}" destId="{EC46D052-BAC6-4872-AE57-C6CA6CDBA8DA}" srcOrd="0" destOrd="0" presId="urn:microsoft.com/office/officeart/2005/8/layout/bList2"/>
    <dgm:cxn modelId="{902D9FB1-30FC-4752-AC33-2D67DBD51AB9}" type="presOf" srcId="{139C2136-36F5-4A23-A664-9E3735E0C564}" destId="{EF2DB7A2-DD06-422F-8290-F6EEA238133E}" srcOrd="1" destOrd="0" presId="urn:microsoft.com/office/officeart/2005/8/layout/bList2"/>
    <dgm:cxn modelId="{7C75D694-6D0B-4FBF-A2DF-669DC435D57B}" type="presOf" srcId="{B6596E56-D1F9-4D00-8BE4-E65F16991EB6}" destId="{ADE389D0-5A2F-4723-BE38-9FE9F8F98C0B}" srcOrd="1" destOrd="0" presId="urn:microsoft.com/office/officeart/2005/8/layout/bList2"/>
    <dgm:cxn modelId="{9203E780-489F-418B-9B94-40D7B700B885}" type="presOf" srcId="{AD871F15-8D98-4BC6-86DF-3766675E7CBC}" destId="{069095BC-74DF-4765-8255-AEB3605A4B86}" srcOrd="1" destOrd="0" presId="urn:microsoft.com/office/officeart/2005/8/layout/bList2"/>
    <dgm:cxn modelId="{1C04AA06-7211-4855-BEDC-5F41854CB173}" type="presOf" srcId="{28B96AD1-CC19-4F83-9C03-64E9CA10F876}" destId="{64D7CAD4-3E04-46A1-8B9F-FF58F556F51B}" srcOrd="0" destOrd="0" presId="urn:microsoft.com/office/officeart/2005/8/layout/bList2"/>
    <dgm:cxn modelId="{D988DA57-8440-4D3F-8B0D-7CEEA68A00C4}" srcId="{42790F10-BAAD-4C54-9637-84C334C1DF04}" destId="{042EC041-8A28-4F41-805D-2178D6BCD868}" srcOrd="1" destOrd="0" parTransId="{37F27972-13DC-4698-B1CE-773042C4209C}" sibTransId="{C2B2C085-E722-4392-95A6-9AF595CFCC05}"/>
    <dgm:cxn modelId="{1E2F40D9-727C-48AB-A2E4-82085BF5DD6E}" type="presOf" srcId="{042EC041-8A28-4F41-805D-2178D6BCD868}" destId="{E7AC37E6-8C2E-4032-9BA6-923E1E942535}" srcOrd="1" destOrd="0" presId="urn:microsoft.com/office/officeart/2005/8/layout/bList2"/>
    <dgm:cxn modelId="{C14912F6-1617-4981-85FF-1111D34F8F0F}" type="presOf" srcId="{883FBC56-EE09-4332-B368-5540C7879228}" destId="{8D9A755C-CBD2-4839-A87A-20F89245CE41}" srcOrd="0" destOrd="0" presId="urn:microsoft.com/office/officeart/2005/8/layout/bList2"/>
    <dgm:cxn modelId="{4B973EDC-A63A-49CB-98A4-1A1E608AD130}" srcId="{42790F10-BAAD-4C54-9637-84C334C1DF04}" destId="{DA78017D-C064-428D-8EB3-D5D9F84F1734}" srcOrd="8" destOrd="0" parTransId="{9360DB43-9117-4DCD-B1FF-955C96CD92D2}" sibTransId="{FD4E0E95-396A-4FB7-97A8-1DBE95809C32}"/>
    <dgm:cxn modelId="{0261626E-C04D-4596-BC03-78C8B0F68719}" type="presOf" srcId="{62B8BA09-DAA6-4D71-B5FD-9C7359A8B87C}" destId="{7D652B15-3B45-4374-BF74-29D362DF55DD}" srcOrd="0" destOrd="0" presId="urn:microsoft.com/office/officeart/2005/8/layout/bList2"/>
    <dgm:cxn modelId="{ED212D28-9DC8-4BAF-A5FD-E619ACF795C7}" srcId="{AD871F15-8D98-4BC6-86DF-3766675E7CBC}" destId="{9A631E31-6097-4C08-A116-7ABC23C5D389}" srcOrd="0" destOrd="0" parTransId="{CB88569E-21EB-4E11-B403-412B5D20DF7C}" sibTransId="{E72D5BE7-E0E2-4B2F-9CCB-B8D3A69C0D81}"/>
    <dgm:cxn modelId="{3B241873-56BB-4B37-B122-AF6FB66C4003}" type="presOf" srcId="{2755CFC7-2668-4130-BF75-79C96303BAB9}" destId="{20295783-C020-4BAA-B06A-2216308B9EF9}" srcOrd="0" destOrd="0" presId="urn:microsoft.com/office/officeart/2005/8/layout/bList2"/>
    <dgm:cxn modelId="{DE7854FA-BE99-4970-97E3-20629FB7C491}" srcId="{42790F10-BAAD-4C54-9637-84C334C1DF04}" destId="{BF4B6119-F7D4-4162-9279-F6C874695963}" srcOrd="3" destOrd="0" parTransId="{8F169B82-7B99-477D-96E3-7A202928D5A2}" sibTransId="{883FBC56-EE09-4332-B368-5540C7879228}"/>
    <dgm:cxn modelId="{928DD10A-F476-4A0C-8C09-34544A37975B}" type="presOf" srcId="{042EC041-8A28-4F41-805D-2178D6BCD868}" destId="{A043B29C-5410-4574-8E47-D3098B4597F2}" srcOrd="0" destOrd="0" presId="urn:microsoft.com/office/officeart/2005/8/layout/bList2"/>
    <dgm:cxn modelId="{E1BCC876-1F1D-45C3-980B-EAB2B53D93BE}" type="presOf" srcId="{C2B2C085-E722-4392-95A6-9AF595CFCC05}" destId="{C0402DF1-C2B2-4982-97DB-B6318B27CD85}" srcOrd="0" destOrd="0" presId="urn:microsoft.com/office/officeart/2005/8/layout/bList2"/>
    <dgm:cxn modelId="{0F4CBE53-6133-4965-99CC-3005B7802545}" srcId="{139C2136-36F5-4A23-A664-9E3735E0C564}" destId="{C4F20D9B-323D-41CD-B727-F4179B4B642D}" srcOrd="0" destOrd="0" parTransId="{4B4F80E4-1687-4D2D-8124-8EBF5EA1FA09}" sibTransId="{9E471E8C-E19D-4686-A040-9F70EC2AD28D}"/>
    <dgm:cxn modelId="{198D6673-5813-45B1-9C53-033BF7DE1FBF}" srcId="{42790F10-BAAD-4C54-9637-84C334C1DF04}" destId="{168F1931-42CA-43DB-B75D-CE5C6E2D9FE4}" srcOrd="0" destOrd="0" parTransId="{A1105816-C455-4181-B24C-0A2B16D20FC7}" sibTransId="{592748E0-61BC-4F65-95B5-FC5C4215B544}"/>
    <dgm:cxn modelId="{54563401-2767-4590-B23F-4599C12CDA82}" type="presOf" srcId="{BF4B6119-F7D4-4162-9279-F6C874695963}" destId="{BEDFF732-CDB2-4599-987C-7DD1191C0798}" srcOrd="0" destOrd="0" presId="urn:microsoft.com/office/officeart/2005/8/layout/bList2"/>
    <dgm:cxn modelId="{AAD298F8-6B13-4679-907C-F265B4C13FB1}" srcId="{42790F10-BAAD-4C54-9637-84C334C1DF04}" destId="{00DDD1C8-4488-4941-B32F-AC7EAC312C7E}" srcOrd="2" destOrd="0" parTransId="{10C9A70C-7117-4F60-94E4-CA3F2F95A136}" sibTransId="{164BD5C8-BE8F-4EA9-BE94-7609B53116BF}"/>
    <dgm:cxn modelId="{C338362A-B59A-4F90-B8E9-A7C298656B18}" type="presOf" srcId="{164BD5C8-BE8F-4EA9-BE94-7609B53116BF}" destId="{BF4019E8-A49D-4A6C-8A74-074360100C1E}" srcOrd="0" destOrd="0" presId="urn:microsoft.com/office/officeart/2005/8/layout/bList2"/>
    <dgm:cxn modelId="{D882F463-B477-4347-93D4-343CCF5C92E8}" srcId="{42790F10-BAAD-4C54-9637-84C334C1DF04}" destId="{139C2136-36F5-4A23-A664-9E3735E0C564}" srcOrd="6" destOrd="0" parTransId="{C31FED8C-1C34-44A2-A40D-DB1D6C4F7A72}" sibTransId="{811CDA15-37B3-4401-B7BA-E8FB9C500826}"/>
    <dgm:cxn modelId="{8BC26C39-DECC-4DD4-AFC6-92B79490A978}" srcId="{168F1931-42CA-43DB-B75D-CE5C6E2D9FE4}" destId="{227DA850-DBE7-4867-99FE-EEF38C0D396A}" srcOrd="0" destOrd="0" parTransId="{E1C5E027-9592-4326-9766-E100DC8BA1C2}" sibTransId="{53B4FE02-0380-4803-84DC-61537682F544}"/>
    <dgm:cxn modelId="{E9EF0BBE-904A-4BFA-8A7A-AED4F6D4E25D}" type="presOf" srcId="{592748E0-61BC-4F65-95B5-FC5C4215B544}" destId="{CA106266-C049-46C6-8A46-2B49E9216507}" srcOrd="0" destOrd="0" presId="urn:microsoft.com/office/officeart/2005/8/layout/bList2"/>
    <dgm:cxn modelId="{20BFDDCC-CC68-46A8-8A74-117516944650}" type="presOf" srcId="{AD871F15-8D98-4BC6-86DF-3766675E7CBC}" destId="{3E7742B5-55F8-4EFD-B815-C68345396212}" srcOrd="0" destOrd="0" presId="urn:microsoft.com/office/officeart/2005/8/layout/bList2"/>
    <dgm:cxn modelId="{E946A482-8D8F-4FDF-B39B-B137572E6BC0}" type="presOf" srcId="{770F760C-8DB9-4675-BCCD-DDA0EFEA17DA}" destId="{94B9DD1F-BCA5-48A5-86C2-ACF36CA6FD06}" srcOrd="0" destOrd="0" presId="urn:microsoft.com/office/officeart/2005/8/layout/bList2"/>
    <dgm:cxn modelId="{57F29FAD-0A7C-4B24-B60B-E2840576F373}" type="presOf" srcId="{C4F20D9B-323D-41CD-B727-F4179B4B642D}" destId="{5FD4860B-EA76-4DAB-B1D0-05AC683F374A}" srcOrd="0" destOrd="0" presId="urn:microsoft.com/office/officeart/2005/8/layout/bList2"/>
    <dgm:cxn modelId="{B0FBA242-6DA4-420B-8B59-DCECDAE0021E}" type="presOf" srcId="{DA78017D-C064-428D-8EB3-D5D9F84F1734}" destId="{13D88B04-DE95-4A4E-B53B-7C039C62B681}" srcOrd="0" destOrd="0" presId="urn:microsoft.com/office/officeart/2005/8/layout/bList2"/>
    <dgm:cxn modelId="{4D8F1427-C1D3-47A0-B5D9-AA4DD7E0D398}" srcId="{42790F10-BAAD-4C54-9637-84C334C1DF04}" destId="{9ED561E6-B939-4594-886A-328032AB61E3}" srcOrd="4" destOrd="0" parTransId="{387D5FFD-831E-4A22-A65D-F8E23BD147E1}" sibTransId="{62B8BA09-DAA6-4D71-B5FD-9C7359A8B87C}"/>
    <dgm:cxn modelId="{8029D4D9-9398-4441-97B7-31EC5EA6881E}" type="presOf" srcId="{BF4B6119-F7D4-4162-9279-F6C874695963}" destId="{25DB1547-97DB-42EF-9C96-283D72E65893}" srcOrd="1" destOrd="0" presId="urn:microsoft.com/office/officeart/2005/8/layout/bList2"/>
    <dgm:cxn modelId="{26FDB73F-04E5-4BA9-909B-D6A6CA693D91}" srcId="{42790F10-BAAD-4C54-9637-84C334C1DF04}" destId="{B6596E56-D1F9-4D00-8BE4-E65F16991EB6}" srcOrd="5" destOrd="0" parTransId="{AC69E79B-DD89-4103-8C92-345D584E5734}" sibTransId="{DFA1CF39-0F94-46C0-B177-1BAB5B0714CB}"/>
    <dgm:cxn modelId="{5A2D39D7-E59C-402E-AB33-BB4C68C2F0AF}" type="presOf" srcId="{DA78017D-C064-428D-8EB3-D5D9F84F1734}" destId="{F6875744-6691-40AE-8426-1CABAA5283A1}" srcOrd="1" destOrd="0" presId="urn:microsoft.com/office/officeart/2005/8/layout/bList2"/>
    <dgm:cxn modelId="{02B8DF25-3FE1-4905-B632-8424A11D0C76}" type="presOf" srcId="{9A631E31-6097-4C08-A116-7ABC23C5D389}" destId="{8209FAD3-8221-4534-A738-1B819518A104}" srcOrd="0" destOrd="0" presId="urn:microsoft.com/office/officeart/2005/8/layout/bList2"/>
    <dgm:cxn modelId="{7296D637-4488-4668-AA43-A3550E472551}" srcId="{00DDD1C8-4488-4941-B32F-AC7EAC312C7E}" destId="{2755CFC7-2668-4130-BF75-79C96303BAB9}" srcOrd="0" destOrd="0" parTransId="{891CE849-C3CB-441D-96DE-52CF6B2491F4}" sibTransId="{F2BBBEAF-418B-4988-894C-A92B3C08CD20}"/>
    <dgm:cxn modelId="{FE1A973A-1BF5-4C95-B85A-69C24C134A38}" type="presOf" srcId="{811CDA15-37B3-4401-B7BA-E8FB9C500826}" destId="{C5403D83-B90C-438B-B4CD-3E20E1B836E8}" srcOrd="0" destOrd="0" presId="urn:microsoft.com/office/officeart/2005/8/layout/bList2"/>
    <dgm:cxn modelId="{B3F7D439-EC0B-4C40-B369-6BE4097F252F}" type="presOf" srcId="{16FBB424-47D5-4CE7-B049-AA8BB5D59356}" destId="{77FCF890-AAAA-4536-B50D-DCA284BA48E7}" srcOrd="0" destOrd="0" presId="urn:microsoft.com/office/officeart/2005/8/layout/bList2"/>
    <dgm:cxn modelId="{94F31D77-11AE-4357-99D2-91506F0183D5}" type="presOf" srcId="{9ED561E6-B939-4594-886A-328032AB61E3}" destId="{15C8753A-6C1E-4262-84A7-07AE3DCC7295}" srcOrd="1" destOrd="0" presId="urn:microsoft.com/office/officeart/2005/8/layout/bList2"/>
    <dgm:cxn modelId="{1A66D77F-7212-4ECB-897F-1222154CD047}" type="presOf" srcId="{533C926E-7750-4481-A276-2F29FF0E98C0}" destId="{5051E4CA-1DE9-43D7-9464-36D9A2226BE6}" srcOrd="0" destOrd="0" presId="urn:microsoft.com/office/officeart/2005/8/layout/bList2"/>
    <dgm:cxn modelId="{5D2B13FB-4EFB-47E0-93E2-4C64BBB42D00}" type="presOf" srcId="{00DDD1C8-4488-4941-B32F-AC7EAC312C7E}" destId="{FE1103B9-571C-4A9F-A60D-AE76E3EF95D6}" srcOrd="1" destOrd="0" presId="urn:microsoft.com/office/officeart/2005/8/layout/bList2"/>
    <dgm:cxn modelId="{BE3990AF-0B7E-414E-9AAB-675EF2671EA2}" type="presOf" srcId="{227DA850-DBE7-4867-99FE-EEF38C0D396A}" destId="{D1959DCF-A9E1-44B6-9F0C-D61D2DAB1B1A}" srcOrd="0" destOrd="0" presId="urn:microsoft.com/office/officeart/2005/8/layout/bList2"/>
    <dgm:cxn modelId="{03CE2B06-087D-46A7-8325-8FC2CEE430D9}" type="presParOf" srcId="{22DF7FC1-496A-4C83-8680-2DF9745277B3}" destId="{5012BC27-C2A3-48B1-B986-C6F0789663F5}" srcOrd="0" destOrd="0" presId="urn:microsoft.com/office/officeart/2005/8/layout/bList2"/>
    <dgm:cxn modelId="{DDECB3B3-677C-4C4E-9CC6-A0F7D7A7711D}" type="presParOf" srcId="{5012BC27-C2A3-48B1-B986-C6F0789663F5}" destId="{D1959DCF-A9E1-44B6-9F0C-D61D2DAB1B1A}" srcOrd="0" destOrd="0" presId="urn:microsoft.com/office/officeart/2005/8/layout/bList2"/>
    <dgm:cxn modelId="{78BFB057-4404-42CA-AA3A-84515546C7A6}" type="presParOf" srcId="{5012BC27-C2A3-48B1-B986-C6F0789663F5}" destId="{3A1446D9-7C2A-4C7D-9CC3-C55DDEF2FDA5}" srcOrd="1" destOrd="0" presId="urn:microsoft.com/office/officeart/2005/8/layout/bList2"/>
    <dgm:cxn modelId="{2FD19919-4D46-422D-9A19-F6095ED64D86}" type="presParOf" srcId="{5012BC27-C2A3-48B1-B986-C6F0789663F5}" destId="{28A57544-B64D-47C4-BAD9-B55DE45C835F}" srcOrd="2" destOrd="0" presId="urn:microsoft.com/office/officeart/2005/8/layout/bList2"/>
    <dgm:cxn modelId="{C5326183-7652-4C9D-A981-0211E34E7944}" type="presParOf" srcId="{5012BC27-C2A3-48B1-B986-C6F0789663F5}" destId="{16FFFCA3-6D57-4EA4-82AE-DE0991B30F43}" srcOrd="3" destOrd="0" presId="urn:microsoft.com/office/officeart/2005/8/layout/bList2"/>
    <dgm:cxn modelId="{85BDF6E6-5DD7-4F03-8F40-15236F901986}" type="presParOf" srcId="{22DF7FC1-496A-4C83-8680-2DF9745277B3}" destId="{CA106266-C049-46C6-8A46-2B49E9216507}" srcOrd="1" destOrd="0" presId="urn:microsoft.com/office/officeart/2005/8/layout/bList2"/>
    <dgm:cxn modelId="{5740B878-AAA2-4206-8052-78F3B539C0FF}" type="presParOf" srcId="{22DF7FC1-496A-4C83-8680-2DF9745277B3}" destId="{E7FDF922-FF9E-4264-877A-76AAA7EA4330}" srcOrd="2" destOrd="0" presId="urn:microsoft.com/office/officeart/2005/8/layout/bList2"/>
    <dgm:cxn modelId="{B5192A2A-A850-459C-9D25-EDAF8A5FE97D}" type="presParOf" srcId="{E7FDF922-FF9E-4264-877A-76AAA7EA4330}" destId="{5051E4CA-1DE9-43D7-9464-36D9A2226BE6}" srcOrd="0" destOrd="0" presId="urn:microsoft.com/office/officeart/2005/8/layout/bList2"/>
    <dgm:cxn modelId="{7FDD2941-3994-461C-9363-530FF22DF63E}" type="presParOf" srcId="{E7FDF922-FF9E-4264-877A-76AAA7EA4330}" destId="{A043B29C-5410-4574-8E47-D3098B4597F2}" srcOrd="1" destOrd="0" presId="urn:microsoft.com/office/officeart/2005/8/layout/bList2"/>
    <dgm:cxn modelId="{563CFE6F-CDB6-464F-85FD-4598F12E9E97}" type="presParOf" srcId="{E7FDF922-FF9E-4264-877A-76AAA7EA4330}" destId="{E7AC37E6-8C2E-4032-9BA6-923E1E942535}" srcOrd="2" destOrd="0" presId="urn:microsoft.com/office/officeart/2005/8/layout/bList2"/>
    <dgm:cxn modelId="{4EC11DF0-6C12-4AB2-9F50-C6B5967281CC}" type="presParOf" srcId="{E7FDF922-FF9E-4264-877A-76AAA7EA4330}" destId="{186BED3F-BC07-4BAE-99F7-B42E90131DA1}" srcOrd="3" destOrd="0" presId="urn:microsoft.com/office/officeart/2005/8/layout/bList2"/>
    <dgm:cxn modelId="{268EAAD0-EDCD-4C66-99E3-7C439CB61614}" type="presParOf" srcId="{22DF7FC1-496A-4C83-8680-2DF9745277B3}" destId="{C0402DF1-C2B2-4982-97DB-B6318B27CD85}" srcOrd="3" destOrd="0" presId="urn:microsoft.com/office/officeart/2005/8/layout/bList2"/>
    <dgm:cxn modelId="{F6E9E8B1-F23F-451F-859C-DAC468672CBA}" type="presParOf" srcId="{22DF7FC1-496A-4C83-8680-2DF9745277B3}" destId="{5B949F4C-6B6B-4ED5-855D-D1D9F1819F01}" srcOrd="4" destOrd="0" presId="urn:microsoft.com/office/officeart/2005/8/layout/bList2"/>
    <dgm:cxn modelId="{4783F613-D792-4BDA-8BC2-2B6E03459E99}" type="presParOf" srcId="{5B949F4C-6B6B-4ED5-855D-D1D9F1819F01}" destId="{20295783-C020-4BAA-B06A-2216308B9EF9}" srcOrd="0" destOrd="0" presId="urn:microsoft.com/office/officeart/2005/8/layout/bList2"/>
    <dgm:cxn modelId="{FE6A15BB-AAB8-4A63-8641-F9308F1C52DC}" type="presParOf" srcId="{5B949F4C-6B6B-4ED5-855D-D1D9F1819F01}" destId="{D7275B1F-7C23-4804-9C3D-FE2FE4810C73}" srcOrd="1" destOrd="0" presId="urn:microsoft.com/office/officeart/2005/8/layout/bList2"/>
    <dgm:cxn modelId="{05536F30-4F05-433E-AEFC-E69A4FCC49B9}" type="presParOf" srcId="{5B949F4C-6B6B-4ED5-855D-D1D9F1819F01}" destId="{FE1103B9-571C-4A9F-A60D-AE76E3EF95D6}" srcOrd="2" destOrd="0" presId="urn:microsoft.com/office/officeart/2005/8/layout/bList2"/>
    <dgm:cxn modelId="{59C3FDD3-CF46-411B-8D7A-F449014CF655}" type="presParOf" srcId="{5B949F4C-6B6B-4ED5-855D-D1D9F1819F01}" destId="{A7A70F28-EC4F-446F-B9A1-7AA9DDCDE9EC}" srcOrd="3" destOrd="0" presId="urn:microsoft.com/office/officeart/2005/8/layout/bList2"/>
    <dgm:cxn modelId="{631A91A3-9460-4F26-A6BE-0E2D90E0845A}" type="presParOf" srcId="{22DF7FC1-496A-4C83-8680-2DF9745277B3}" destId="{BF4019E8-A49D-4A6C-8A74-074360100C1E}" srcOrd="5" destOrd="0" presId="urn:microsoft.com/office/officeart/2005/8/layout/bList2"/>
    <dgm:cxn modelId="{755AF8E9-ECC4-437A-815D-E42AC268BF22}" type="presParOf" srcId="{22DF7FC1-496A-4C83-8680-2DF9745277B3}" destId="{03E68A87-0AA4-4C1F-9A50-BC92773D2807}" srcOrd="6" destOrd="0" presId="urn:microsoft.com/office/officeart/2005/8/layout/bList2"/>
    <dgm:cxn modelId="{1BBFCE67-B595-4D58-8C9C-266A3C3478AE}" type="presParOf" srcId="{03E68A87-0AA4-4C1F-9A50-BC92773D2807}" destId="{A41AA089-996B-456D-A4F5-8925DA8B833A}" srcOrd="0" destOrd="0" presId="urn:microsoft.com/office/officeart/2005/8/layout/bList2"/>
    <dgm:cxn modelId="{945EC4F5-8106-4233-AB15-FACB7B8CBB48}" type="presParOf" srcId="{03E68A87-0AA4-4C1F-9A50-BC92773D2807}" destId="{BEDFF732-CDB2-4599-987C-7DD1191C0798}" srcOrd="1" destOrd="0" presId="urn:microsoft.com/office/officeart/2005/8/layout/bList2"/>
    <dgm:cxn modelId="{ADDD6F66-CA8A-4B21-B40A-CAA8F825F436}" type="presParOf" srcId="{03E68A87-0AA4-4C1F-9A50-BC92773D2807}" destId="{25DB1547-97DB-42EF-9C96-283D72E65893}" srcOrd="2" destOrd="0" presId="urn:microsoft.com/office/officeart/2005/8/layout/bList2"/>
    <dgm:cxn modelId="{351AFCAC-2413-466D-AB3A-F71D7B78B0FA}" type="presParOf" srcId="{03E68A87-0AA4-4C1F-9A50-BC92773D2807}" destId="{4F4C82E2-3AEB-4423-B6D9-6C2C6024825C}" srcOrd="3" destOrd="0" presId="urn:microsoft.com/office/officeart/2005/8/layout/bList2"/>
    <dgm:cxn modelId="{991E8CF4-3873-4C60-865E-D2815CA94069}" type="presParOf" srcId="{22DF7FC1-496A-4C83-8680-2DF9745277B3}" destId="{8D9A755C-CBD2-4839-A87A-20F89245CE41}" srcOrd="7" destOrd="0" presId="urn:microsoft.com/office/officeart/2005/8/layout/bList2"/>
    <dgm:cxn modelId="{FFCD7629-BA1A-4520-9924-D50D76FCC521}" type="presParOf" srcId="{22DF7FC1-496A-4C83-8680-2DF9745277B3}" destId="{E94452CE-C011-4D61-BCDA-D26539383A47}" srcOrd="8" destOrd="0" presId="urn:microsoft.com/office/officeart/2005/8/layout/bList2"/>
    <dgm:cxn modelId="{CB5D8AE1-61B7-4676-88AD-4AFCD0780524}" type="presParOf" srcId="{E94452CE-C011-4D61-BCDA-D26539383A47}" destId="{9AB0E735-C2C2-47F3-A1C8-3694277E44A3}" srcOrd="0" destOrd="0" presId="urn:microsoft.com/office/officeart/2005/8/layout/bList2"/>
    <dgm:cxn modelId="{3F4E3D7F-ABAB-471E-8EEF-92A82EEEED7F}" type="presParOf" srcId="{E94452CE-C011-4D61-BCDA-D26539383A47}" destId="{A5987613-2EF7-4EC7-A917-D788127199DE}" srcOrd="1" destOrd="0" presId="urn:microsoft.com/office/officeart/2005/8/layout/bList2"/>
    <dgm:cxn modelId="{9F128338-18A9-47AA-A262-0C0F0187EDB5}" type="presParOf" srcId="{E94452CE-C011-4D61-BCDA-D26539383A47}" destId="{15C8753A-6C1E-4262-84A7-07AE3DCC7295}" srcOrd="2" destOrd="0" presId="urn:microsoft.com/office/officeart/2005/8/layout/bList2"/>
    <dgm:cxn modelId="{F56BE283-C2F7-4389-B71B-9AB2791DF700}" type="presParOf" srcId="{E94452CE-C011-4D61-BCDA-D26539383A47}" destId="{CB4F7E2A-1F5B-4334-8ECF-4E9C2D92DDCC}" srcOrd="3" destOrd="0" presId="urn:microsoft.com/office/officeart/2005/8/layout/bList2"/>
    <dgm:cxn modelId="{30B11E79-09F7-4C05-92A7-6A7C074121F1}" type="presParOf" srcId="{22DF7FC1-496A-4C83-8680-2DF9745277B3}" destId="{7D652B15-3B45-4374-BF74-29D362DF55DD}" srcOrd="9" destOrd="0" presId="urn:microsoft.com/office/officeart/2005/8/layout/bList2"/>
    <dgm:cxn modelId="{A169DCAD-9A94-4FC0-948A-F7DFAC422973}" type="presParOf" srcId="{22DF7FC1-496A-4C83-8680-2DF9745277B3}" destId="{677E473E-F88A-4519-B787-5DBEC03F11AA}" srcOrd="10" destOrd="0" presId="urn:microsoft.com/office/officeart/2005/8/layout/bList2"/>
    <dgm:cxn modelId="{E34600A2-1319-44E6-B743-7D30DAB2AB71}" type="presParOf" srcId="{677E473E-F88A-4519-B787-5DBEC03F11AA}" destId="{77FCF890-AAAA-4536-B50D-DCA284BA48E7}" srcOrd="0" destOrd="0" presId="urn:microsoft.com/office/officeart/2005/8/layout/bList2"/>
    <dgm:cxn modelId="{0B837BD1-2A4E-42A1-9219-119AA3C8B7A7}" type="presParOf" srcId="{677E473E-F88A-4519-B787-5DBEC03F11AA}" destId="{C35AA212-AE60-4950-8BAA-3B1EA98A0848}" srcOrd="1" destOrd="0" presId="urn:microsoft.com/office/officeart/2005/8/layout/bList2"/>
    <dgm:cxn modelId="{1B34B1B5-031F-49DC-9997-01B5EE81C30A}" type="presParOf" srcId="{677E473E-F88A-4519-B787-5DBEC03F11AA}" destId="{ADE389D0-5A2F-4723-BE38-9FE9F8F98C0B}" srcOrd="2" destOrd="0" presId="urn:microsoft.com/office/officeart/2005/8/layout/bList2"/>
    <dgm:cxn modelId="{CCF44677-5170-41BF-9496-F0327D57B208}" type="presParOf" srcId="{677E473E-F88A-4519-B787-5DBEC03F11AA}" destId="{4599522A-736F-4031-9E52-79FDE680C66D}" srcOrd="3" destOrd="0" presId="urn:microsoft.com/office/officeart/2005/8/layout/bList2"/>
    <dgm:cxn modelId="{303D541A-6A54-4934-87D2-4599EED44B7B}" type="presParOf" srcId="{22DF7FC1-496A-4C83-8680-2DF9745277B3}" destId="{EC46D052-BAC6-4872-AE57-C6CA6CDBA8DA}" srcOrd="11" destOrd="0" presId="urn:microsoft.com/office/officeart/2005/8/layout/bList2"/>
    <dgm:cxn modelId="{7F23C6C7-9745-4D66-B093-4C5BCBEA99E5}" type="presParOf" srcId="{22DF7FC1-496A-4C83-8680-2DF9745277B3}" destId="{6CFA2AAC-2CE2-4AB7-A821-23A2FACE1225}" srcOrd="12" destOrd="0" presId="urn:microsoft.com/office/officeart/2005/8/layout/bList2"/>
    <dgm:cxn modelId="{F3985FAC-B51A-4988-A3EE-E5A0F625A753}" type="presParOf" srcId="{6CFA2AAC-2CE2-4AB7-A821-23A2FACE1225}" destId="{5FD4860B-EA76-4DAB-B1D0-05AC683F374A}" srcOrd="0" destOrd="0" presId="urn:microsoft.com/office/officeart/2005/8/layout/bList2"/>
    <dgm:cxn modelId="{7EF3859F-552F-4938-85FE-DEE80E16A4DB}" type="presParOf" srcId="{6CFA2AAC-2CE2-4AB7-A821-23A2FACE1225}" destId="{284E6D2F-B27D-4B50-A485-EC5A4A7E153F}" srcOrd="1" destOrd="0" presId="urn:microsoft.com/office/officeart/2005/8/layout/bList2"/>
    <dgm:cxn modelId="{DDB4B27A-5933-4C65-B931-6AF7A1C67493}" type="presParOf" srcId="{6CFA2AAC-2CE2-4AB7-A821-23A2FACE1225}" destId="{EF2DB7A2-DD06-422F-8290-F6EEA238133E}" srcOrd="2" destOrd="0" presId="urn:microsoft.com/office/officeart/2005/8/layout/bList2"/>
    <dgm:cxn modelId="{4BFA9CB5-405A-47CA-9A79-B6AA715B6AB8}" type="presParOf" srcId="{6CFA2AAC-2CE2-4AB7-A821-23A2FACE1225}" destId="{FF1BF054-5410-4BAA-B606-F3D5A3DA3D3F}" srcOrd="3" destOrd="0" presId="urn:microsoft.com/office/officeart/2005/8/layout/bList2"/>
    <dgm:cxn modelId="{39B5E1E5-B98D-4460-A46D-79A4DF285F35}" type="presParOf" srcId="{22DF7FC1-496A-4C83-8680-2DF9745277B3}" destId="{C5403D83-B90C-438B-B4CD-3E20E1B836E8}" srcOrd="13" destOrd="0" presId="urn:microsoft.com/office/officeart/2005/8/layout/bList2"/>
    <dgm:cxn modelId="{B43F8BE0-5D99-4D34-B123-EE2391DCB7A5}" type="presParOf" srcId="{22DF7FC1-496A-4C83-8680-2DF9745277B3}" destId="{11F2D5EB-5AC9-4969-84CF-0B61592A9669}" srcOrd="14" destOrd="0" presId="urn:microsoft.com/office/officeart/2005/8/layout/bList2"/>
    <dgm:cxn modelId="{F7489588-7224-4F0B-BF84-8038C39DAA0F}" type="presParOf" srcId="{11F2D5EB-5AC9-4969-84CF-0B61592A9669}" destId="{8209FAD3-8221-4534-A738-1B819518A104}" srcOrd="0" destOrd="0" presId="urn:microsoft.com/office/officeart/2005/8/layout/bList2"/>
    <dgm:cxn modelId="{D8AF695E-009B-43DF-A153-20B87A65C782}" type="presParOf" srcId="{11F2D5EB-5AC9-4969-84CF-0B61592A9669}" destId="{3E7742B5-55F8-4EFD-B815-C68345396212}" srcOrd="1" destOrd="0" presId="urn:microsoft.com/office/officeart/2005/8/layout/bList2"/>
    <dgm:cxn modelId="{0695F1FB-F714-4F7F-BB69-FC604423EFE5}" type="presParOf" srcId="{11F2D5EB-5AC9-4969-84CF-0B61592A9669}" destId="{069095BC-74DF-4765-8255-AEB3605A4B86}" srcOrd="2" destOrd="0" presId="urn:microsoft.com/office/officeart/2005/8/layout/bList2"/>
    <dgm:cxn modelId="{817C79C0-99D3-41AA-A460-53E07AAA23A7}" type="presParOf" srcId="{11F2D5EB-5AC9-4969-84CF-0B61592A9669}" destId="{87DDD45A-8AF2-4AF5-9234-86D352E8AFA4}" srcOrd="3" destOrd="0" presId="urn:microsoft.com/office/officeart/2005/8/layout/bList2"/>
    <dgm:cxn modelId="{E8D0F969-EF64-4BD8-A14C-266AD4E96EE2}" type="presParOf" srcId="{22DF7FC1-496A-4C83-8680-2DF9745277B3}" destId="{64D7CAD4-3E04-46A1-8B9F-FF58F556F51B}" srcOrd="15" destOrd="0" presId="urn:microsoft.com/office/officeart/2005/8/layout/bList2"/>
    <dgm:cxn modelId="{A154A958-77EA-4F04-9A76-24EC986D04E9}" type="presParOf" srcId="{22DF7FC1-496A-4C83-8680-2DF9745277B3}" destId="{B540C376-2360-48E4-82C0-212DEB69465E}" srcOrd="16" destOrd="0" presId="urn:microsoft.com/office/officeart/2005/8/layout/bList2"/>
    <dgm:cxn modelId="{160C2754-3C9A-4E89-9086-3F80A3AC3F1D}" type="presParOf" srcId="{B540C376-2360-48E4-82C0-212DEB69465E}" destId="{94B9DD1F-BCA5-48A5-86C2-ACF36CA6FD06}" srcOrd="0" destOrd="0" presId="urn:microsoft.com/office/officeart/2005/8/layout/bList2"/>
    <dgm:cxn modelId="{58FC3A28-83DC-482A-8212-69EB773C7091}" type="presParOf" srcId="{B540C376-2360-48E4-82C0-212DEB69465E}" destId="{13D88B04-DE95-4A4E-B53B-7C039C62B681}" srcOrd="1" destOrd="0" presId="urn:microsoft.com/office/officeart/2005/8/layout/bList2"/>
    <dgm:cxn modelId="{EEA2BD46-DB8E-43FE-83EC-386F01BE55A6}" type="presParOf" srcId="{B540C376-2360-48E4-82C0-212DEB69465E}" destId="{F6875744-6691-40AE-8426-1CABAA5283A1}" srcOrd="2" destOrd="0" presId="urn:microsoft.com/office/officeart/2005/8/layout/bList2"/>
    <dgm:cxn modelId="{7006C677-00FD-4C99-A760-868726A309E7}" type="presParOf" srcId="{B540C376-2360-48E4-82C0-212DEB69465E}" destId="{22A0042F-2DE8-4930-9450-BAB06C3064DF}"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2442D3-ED7D-486B-928E-6BFBF714E194}">
      <dsp:nvSpPr>
        <dsp:cNvPr id="0" name=""/>
        <dsp:cNvSpPr/>
      </dsp:nvSpPr>
      <dsp:spPr>
        <a:xfrm>
          <a:off x="4023769" y="628300"/>
          <a:ext cx="131772" cy="1468317"/>
        </a:xfrm>
        <a:custGeom>
          <a:avLst/>
          <a:gdLst/>
          <a:ahLst/>
          <a:cxnLst/>
          <a:rect l="0" t="0" r="0" b="0"/>
          <a:pathLst>
            <a:path>
              <a:moveTo>
                <a:pt x="0" y="0"/>
              </a:moveTo>
              <a:lnTo>
                <a:pt x="0" y="1468317"/>
              </a:lnTo>
              <a:lnTo>
                <a:pt x="131772" y="1468317"/>
              </a:lnTo>
            </a:path>
          </a:pathLst>
        </a:custGeom>
        <a:noFill/>
        <a:ln w="12700" cap="flat" cmpd="sng" algn="ctr">
          <a:solidFill>
            <a:schemeClr val="accent5">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46EBB108-2C52-4890-B125-3FD68D7C296F}">
      <dsp:nvSpPr>
        <dsp:cNvPr id="0" name=""/>
        <dsp:cNvSpPr/>
      </dsp:nvSpPr>
      <dsp:spPr>
        <a:xfrm>
          <a:off x="3836100" y="628300"/>
          <a:ext cx="187668" cy="1468317"/>
        </a:xfrm>
        <a:custGeom>
          <a:avLst/>
          <a:gdLst/>
          <a:ahLst/>
          <a:cxnLst/>
          <a:rect l="0" t="0" r="0" b="0"/>
          <a:pathLst>
            <a:path>
              <a:moveTo>
                <a:pt x="187668" y="0"/>
              </a:moveTo>
              <a:lnTo>
                <a:pt x="187668" y="1468317"/>
              </a:lnTo>
              <a:lnTo>
                <a:pt x="0" y="1468317"/>
              </a:lnTo>
            </a:path>
          </a:pathLst>
        </a:custGeom>
        <a:noFill/>
        <a:ln w="12700" cap="flat" cmpd="sng" algn="ctr">
          <a:solidFill>
            <a:schemeClr val="accent5">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84BA7E2E-0B45-4EED-AF21-2DCEEB081303}">
      <dsp:nvSpPr>
        <dsp:cNvPr id="0" name=""/>
        <dsp:cNvSpPr/>
      </dsp:nvSpPr>
      <dsp:spPr>
        <a:xfrm>
          <a:off x="4023769" y="628300"/>
          <a:ext cx="131772" cy="577287"/>
        </a:xfrm>
        <a:custGeom>
          <a:avLst/>
          <a:gdLst/>
          <a:ahLst/>
          <a:cxnLst/>
          <a:rect l="0" t="0" r="0" b="0"/>
          <a:pathLst>
            <a:path>
              <a:moveTo>
                <a:pt x="0" y="0"/>
              </a:moveTo>
              <a:lnTo>
                <a:pt x="0" y="577287"/>
              </a:lnTo>
              <a:lnTo>
                <a:pt x="131772" y="577287"/>
              </a:lnTo>
            </a:path>
          </a:pathLst>
        </a:custGeom>
        <a:noFill/>
        <a:ln w="12700" cap="flat" cmpd="sng" algn="ctr">
          <a:solidFill>
            <a:schemeClr val="accent5">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0E07338D-C2B0-4A63-B49F-6B16257B8B0E}">
      <dsp:nvSpPr>
        <dsp:cNvPr id="0" name=""/>
        <dsp:cNvSpPr/>
      </dsp:nvSpPr>
      <dsp:spPr>
        <a:xfrm>
          <a:off x="3891997" y="628300"/>
          <a:ext cx="131772" cy="577287"/>
        </a:xfrm>
        <a:custGeom>
          <a:avLst/>
          <a:gdLst/>
          <a:ahLst/>
          <a:cxnLst/>
          <a:rect l="0" t="0" r="0" b="0"/>
          <a:pathLst>
            <a:path>
              <a:moveTo>
                <a:pt x="131772" y="0"/>
              </a:moveTo>
              <a:lnTo>
                <a:pt x="131772" y="577287"/>
              </a:lnTo>
              <a:lnTo>
                <a:pt x="0" y="577287"/>
              </a:lnTo>
            </a:path>
          </a:pathLst>
        </a:custGeom>
        <a:noFill/>
        <a:ln w="12700" cap="flat" cmpd="sng" algn="ctr">
          <a:solidFill>
            <a:schemeClr val="accent5">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2C5E2BC5-04AA-4079-B3B2-2FCCD4BEE857}">
      <dsp:nvSpPr>
        <dsp:cNvPr id="0" name=""/>
        <dsp:cNvSpPr/>
      </dsp:nvSpPr>
      <dsp:spPr>
        <a:xfrm>
          <a:off x="4023769" y="628300"/>
          <a:ext cx="2277774" cy="2045604"/>
        </a:xfrm>
        <a:custGeom>
          <a:avLst/>
          <a:gdLst/>
          <a:ahLst/>
          <a:cxnLst/>
          <a:rect l="0" t="0" r="0" b="0"/>
          <a:pathLst>
            <a:path>
              <a:moveTo>
                <a:pt x="0" y="0"/>
              </a:moveTo>
              <a:lnTo>
                <a:pt x="0" y="1913832"/>
              </a:lnTo>
              <a:lnTo>
                <a:pt x="2277774" y="1913832"/>
              </a:lnTo>
              <a:lnTo>
                <a:pt x="2277774" y="2045604"/>
              </a:lnTo>
            </a:path>
          </a:pathLst>
        </a:custGeom>
        <a:noFill/>
        <a:ln w="12700" cap="flat" cmpd="sng" algn="ctr">
          <a:solidFill>
            <a:schemeClr val="accent5">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5AEAD2FD-B842-460F-9AA3-2D6DE775F94E}">
      <dsp:nvSpPr>
        <dsp:cNvPr id="0" name=""/>
        <dsp:cNvSpPr/>
      </dsp:nvSpPr>
      <dsp:spPr>
        <a:xfrm>
          <a:off x="4281038" y="3301390"/>
          <a:ext cx="188245" cy="577287"/>
        </a:xfrm>
        <a:custGeom>
          <a:avLst/>
          <a:gdLst/>
          <a:ahLst/>
          <a:cxnLst/>
          <a:rect l="0" t="0" r="0" b="0"/>
          <a:pathLst>
            <a:path>
              <a:moveTo>
                <a:pt x="0" y="0"/>
              </a:moveTo>
              <a:lnTo>
                <a:pt x="0" y="577287"/>
              </a:lnTo>
              <a:lnTo>
                <a:pt x="188245" y="577287"/>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4CB1008E-22AE-420B-9D6B-78EB77E2A41B}">
      <dsp:nvSpPr>
        <dsp:cNvPr id="0" name=""/>
        <dsp:cNvSpPr/>
      </dsp:nvSpPr>
      <dsp:spPr>
        <a:xfrm>
          <a:off x="4023769" y="628300"/>
          <a:ext cx="759258" cy="2045604"/>
        </a:xfrm>
        <a:custGeom>
          <a:avLst/>
          <a:gdLst/>
          <a:ahLst/>
          <a:cxnLst/>
          <a:rect l="0" t="0" r="0" b="0"/>
          <a:pathLst>
            <a:path>
              <a:moveTo>
                <a:pt x="0" y="0"/>
              </a:moveTo>
              <a:lnTo>
                <a:pt x="0" y="1913832"/>
              </a:lnTo>
              <a:lnTo>
                <a:pt x="759258" y="1913832"/>
              </a:lnTo>
              <a:lnTo>
                <a:pt x="759258" y="2045604"/>
              </a:lnTo>
            </a:path>
          </a:pathLst>
        </a:custGeom>
        <a:noFill/>
        <a:ln w="12700" cap="flat" cmpd="sng" algn="ctr">
          <a:solidFill>
            <a:schemeClr val="accent5">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8A3FF0BF-5AF2-460C-9DC6-403ECBDF09FC}">
      <dsp:nvSpPr>
        <dsp:cNvPr id="0" name=""/>
        <dsp:cNvSpPr/>
      </dsp:nvSpPr>
      <dsp:spPr>
        <a:xfrm>
          <a:off x="3264511" y="628300"/>
          <a:ext cx="759258" cy="2045604"/>
        </a:xfrm>
        <a:custGeom>
          <a:avLst/>
          <a:gdLst/>
          <a:ahLst/>
          <a:cxnLst/>
          <a:rect l="0" t="0" r="0" b="0"/>
          <a:pathLst>
            <a:path>
              <a:moveTo>
                <a:pt x="759258" y="0"/>
              </a:moveTo>
              <a:lnTo>
                <a:pt x="759258" y="1913832"/>
              </a:lnTo>
              <a:lnTo>
                <a:pt x="0" y="1913832"/>
              </a:lnTo>
              <a:lnTo>
                <a:pt x="0" y="2045604"/>
              </a:lnTo>
            </a:path>
          </a:pathLst>
        </a:custGeom>
        <a:noFill/>
        <a:ln w="12700" cap="flat" cmpd="sng" algn="ctr">
          <a:solidFill>
            <a:schemeClr val="accent5">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6934749A-FDE8-4805-A369-0336C215FD5D}">
      <dsp:nvSpPr>
        <dsp:cNvPr id="0" name=""/>
        <dsp:cNvSpPr/>
      </dsp:nvSpPr>
      <dsp:spPr>
        <a:xfrm>
          <a:off x="1244006" y="3301390"/>
          <a:ext cx="188245" cy="577287"/>
        </a:xfrm>
        <a:custGeom>
          <a:avLst/>
          <a:gdLst/>
          <a:ahLst/>
          <a:cxnLst/>
          <a:rect l="0" t="0" r="0" b="0"/>
          <a:pathLst>
            <a:path>
              <a:moveTo>
                <a:pt x="0" y="0"/>
              </a:moveTo>
              <a:lnTo>
                <a:pt x="0" y="577287"/>
              </a:lnTo>
              <a:lnTo>
                <a:pt x="188245" y="577287"/>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BDE45D5A-47A6-4C0D-84E6-B79A23D84463}">
      <dsp:nvSpPr>
        <dsp:cNvPr id="0" name=""/>
        <dsp:cNvSpPr/>
      </dsp:nvSpPr>
      <dsp:spPr>
        <a:xfrm>
          <a:off x="1745995" y="628300"/>
          <a:ext cx="2277774" cy="2045604"/>
        </a:xfrm>
        <a:custGeom>
          <a:avLst/>
          <a:gdLst/>
          <a:ahLst/>
          <a:cxnLst/>
          <a:rect l="0" t="0" r="0" b="0"/>
          <a:pathLst>
            <a:path>
              <a:moveTo>
                <a:pt x="2277774" y="0"/>
              </a:moveTo>
              <a:lnTo>
                <a:pt x="2277774" y="1913832"/>
              </a:lnTo>
              <a:lnTo>
                <a:pt x="0" y="1913832"/>
              </a:lnTo>
              <a:lnTo>
                <a:pt x="0" y="2045604"/>
              </a:lnTo>
            </a:path>
          </a:pathLst>
        </a:custGeom>
        <a:noFill/>
        <a:ln w="12700" cap="flat" cmpd="sng" algn="ctr">
          <a:solidFill>
            <a:schemeClr val="accent5">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047C6FBC-023C-47BD-A210-8AD168A1DD2F}">
      <dsp:nvSpPr>
        <dsp:cNvPr id="0" name=""/>
        <dsp:cNvSpPr/>
      </dsp:nvSpPr>
      <dsp:spPr>
        <a:xfrm>
          <a:off x="3396283" y="814"/>
          <a:ext cx="1254972" cy="627486"/>
        </a:xfrm>
        <a:prstGeom prst="rect">
          <a:avLst/>
        </a:prstGeom>
        <a:solidFill>
          <a:schemeClr val="accent6">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a:t>Director</a:t>
          </a:r>
        </a:p>
      </dsp:txBody>
      <dsp:txXfrm>
        <a:off x="3396283" y="814"/>
        <a:ext cx="1254972" cy="627486"/>
      </dsp:txXfrm>
    </dsp:sp>
    <dsp:sp modelId="{9B1857C7-02B4-4E3E-B0A8-3FE89D0E6872}">
      <dsp:nvSpPr>
        <dsp:cNvPr id="0" name=""/>
        <dsp:cNvSpPr/>
      </dsp:nvSpPr>
      <dsp:spPr>
        <a:xfrm>
          <a:off x="1118509" y="2673904"/>
          <a:ext cx="1254972" cy="627486"/>
        </a:xfrm>
        <a:prstGeom prst="rect">
          <a:avLst/>
        </a:prstGeom>
        <a:solidFill>
          <a:srgbClr val="7030A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a:t>Subdirección de Gestión Territorial del Patrimonio</a:t>
          </a:r>
        </a:p>
      </dsp:txBody>
      <dsp:txXfrm>
        <a:off x="1118509" y="2673904"/>
        <a:ext cx="1254972" cy="627486"/>
      </dsp:txXfrm>
    </dsp:sp>
    <dsp:sp modelId="{FE471062-71F8-4ADA-B673-E317EA858E14}">
      <dsp:nvSpPr>
        <dsp:cNvPr id="0" name=""/>
        <dsp:cNvSpPr/>
      </dsp:nvSpPr>
      <dsp:spPr>
        <a:xfrm>
          <a:off x="1432252" y="3564934"/>
          <a:ext cx="1434357" cy="627486"/>
        </a:xfrm>
        <a:prstGeom prst="rect">
          <a:avLst/>
        </a:prstGeom>
        <a:solidFill>
          <a:srgbClr val="7030A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a:t>Gerencia de instrumentos</a:t>
          </a:r>
        </a:p>
      </dsp:txBody>
      <dsp:txXfrm>
        <a:off x="1432252" y="3564934"/>
        <a:ext cx="1434357" cy="627486"/>
      </dsp:txXfrm>
    </dsp:sp>
    <dsp:sp modelId="{C9291F6F-CFDC-4CFD-B45B-FDC65870C28B}">
      <dsp:nvSpPr>
        <dsp:cNvPr id="0" name=""/>
        <dsp:cNvSpPr/>
      </dsp:nvSpPr>
      <dsp:spPr>
        <a:xfrm>
          <a:off x="2637025" y="2673904"/>
          <a:ext cx="1254972" cy="627486"/>
        </a:xfrm>
        <a:prstGeom prst="rect">
          <a:avLst/>
        </a:prstGeom>
        <a:solidFill>
          <a:srgbClr val="7030A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a:t>Subdirección de Protección e Intervención del Patrimonio </a:t>
          </a:r>
        </a:p>
      </dsp:txBody>
      <dsp:txXfrm>
        <a:off x="2637025" y="2673904"/>
        <a:ext cx="1254972" cy="627486"/>
      </dsp:txXfrm>
    </dsp:sp>
    <dsp:sp modelId="{CB3E3BEB-5891-4041-AA7B-9B18C52D2E0B}">
      <dsp:nvSpPr>
        <dsp:cNvPr id="0" name=""/>
        <dsp:cNvSpPr/>
      </dsp:nvSpPr>
      <dsp:spPr>
        <a:xfrm>
          <a:off x="4155541" y="2673904"/>
          <a:ext cx="1254972" cy="627486"/>
        </a:xfrm>
        <a:prstGeom prst="rect">
          <a:avLst/>
        </a:prstGeom>
        <a:solidFill>
          <a:srgbClr val="7030A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a:t>Subdirección de Divulgación y Apropiación del Patrimonio </a:t>
          </a:r>
        </a:p>
      </dsp:txBody>
      <dsp:txXfrm>
        <a:off x="4155541" y="2673904"/>
        <a:ext cx="1254972" cy="627486"/>
      </dsp:txXfrm>
    </dsp:sp>
    <dsp:sp modelId="{26A02633-F469-4059-84AB-BACDD0727435}">
      <dsp:nvSpPr>
        <dsp:cNvPr id="0" name=""/>
        <dsp:cNvSpPr/>
      </dsp:nvSpPr>
      <dsp:spPr>
        <a:xfrm>
          <a:off x="4469284" y="3564934"/>
          <a:ext cx="1434357" cy="627486"/>
        </a:xfrm>
        <a:prstGeom prst="rect">
          <a:avLst/>
        </a:prstGeom>
        <a:solidFill>
          <a:srgbClr val="7030A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a:t>Museo de Bogotá</a:t>
          </a:r>
        </a:p>
      </dsp:txBody>
      <dsp:txXfrm>
        <a:off x="4469284" y="3564934"/>
        <a:ext cx="1434357" cy="627486"/>
      </dsp:txXfrm>
    </dsp:sp>
    <dsp:sp modelId="{8541203D-3F48-4084-A288-1333114F158C}">
      <dsp:nvSpPr>
        <dsp:cNvPr id="0" name=""/>
        <dsp:cNvSpPr/>
      </dsp:nvSpPr>
      <dsp:spPr>
        <a:xfrm>
          <a:off x="5674057" y="2673904"/>
          <a:ext cx="1254972" cy="627486"/>
        </a:xfrm>
        <a:prstGeom prst="rect">
          <a:avLst/>
        </a:prstGeom>
        <a:solidFill>
          <a:srgbClr val="7030A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a:t>Subdirección de Gestión Corporativa</a:t>
          </a:r>
        </a:p>
      </dsp:txBody>
      <dsp:txXfrm>
        <a:off x="5674057" y="2673904"/>
        <a:ext cx="1254972" cy="627486"/>
      </dsp:txXfrm>
    </dsp:sp>
    <dsp:sp modelId="{42533E96-56AE-4EB7-A966-5B062BE2985E}">
      <dsp:nvSpPr>
        <dsp:cNvPr id="0" name=""/>
        <dsp:cNvSpPr/>
      </dsp:nvSpPr>
      <dsp:spPr>
        <a:xfrm>
          <a:off x="2371322" y="891844"/>
          <a:ext cx="1520674" cy="627486"/>
        </a:xfrm>
        <a:prstGeom prst="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a:t>Oficina de Control Disciplinario Interno</a:t>
          </a:r>
        </a:p>
      </dsp:txBody>
      <dsp:txXfrm>
        <a:off x="2371322" y="891844"/>
        <a:ext cx="1520674" cy="627486"/>
      </dsp:txXfrm>
    </dsp:sp>
    <dsp:sp modelId="{C30F4812-DD99-4C64-AC00-F4513DA0E46D}">
      <dsp:nvSpPr>
        <dsp:cNvPr id="0" name=""/>
        <dsp:cNvSpPr/>
      </dsp:nvSpPr>
      <dsp:spPr>
        <a:xfrm>
          <a:off x="4155541" y="891844"/>
          <a:ext cx="1646548" cy="627486"/>
        </a:xfrm>
        <a:prstGeom prst="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a:t>Oficina Jurídica</a:t>
          </a:r>
        </a:p>
      </dsp:txBody>
      <dsp:txXfrm>
        <a:off x="4155541" y="891844"/>
        <a:ext cx="1646548" cy="627486"/>
      </dsp:txXfrm>
    </dsp:sp>
    <dsp:sp modelId="{007B3847-B2C1-4633-A0FE-6D5D7C0B9EA1}">
      <dsp:nvSpPr>
        <dsp:cNvPr id="0" name=""/>
        <dsp:cNvSpPr/>
      </dsp:nvSpPr>
      <dsp:spPr>
        <a:xfrm>
          <a:off x="2371322" y="1782874"/>
          <a:ext cx="1464778" cy="627486"/>
        </a:xfrm>
        <a:prstGeom prst="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a:t>Oficina Asesora de Planeación</a:t>
          </a:r>
        </a:p>
      </dsp:txBody>
      <dsp:txXfrm>
        <a:off x="2371322" y="1782874"/>
        <a:ext cx="1464778" cy="627486"/>
      </dsp:txXfrm>
    </dsp:sp>
    <dsp:sp modelId="{AE39197E-48A0-4EF0-B810-826ED5F155BF}">
      <dsp:nvSpPr>
        <dsp:cNvPr id="0" name=""/>
        <dsp:cNvSpPr/>
      </dsp:nvSpPr>
      <dsp:spPr>
        <a:xfrm>
          <a:off x="4155541" y="1782874"/>
          <a:ext cx="1665686" cy="627486"/>
        </a:xfrm>
        <a:prstGeom prst="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a:t>Asesora de Control Interno</a:t>
          </a:r>
        </a:p>
      </dsp:txBody>
      <dsp:txXfrm>
        <a:off x="4155541" y="1782874"/>
        <a:ext cx="1665686" cy="6274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959DCF-A9E1-44B6-9F0C-D61D2DAB1B1A}">
      <dsp:nvSpPr>
        <dsp:cNvPr id="0" name=""/>
        <dsp:cNvSpPr/>
      </dsp:nvSpPr>
      <dsp:spPr>
        <a:xfrm>
          <a:off x="319730" y="56229"/>
          <a:ext cx="1854233" cy="1785894"/>
        </a:xfrm>
        <a:prstGeom prst="round2SameRect">
          <a:avLst>
            <a:gd name="adj1" fmla="val 8000"/>
            <a:gd name="adj2" fmla="val 0"/>
          </a:avLst>
        </a:prstGeom>
        <a:solidFill>
          <a:schemeClr val="lt1">
            <a:alpha val="90000"/>
            <a:hueOff val="0"/>
            <a:satOff val="0"/>
            <a:lumOff val="0"/>
            <a:alphaOff val="0"/>
          </a:schemeClr>
        </a:solidFill>
        <a:ln w="12700" cap="flat" cmpd="sng" algn="ctr">
          <a:solidFill>
            <a:srgbClr val="D9455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34290" rIns="11430" bIns="11430" numCol="1" spcCol="1270" anchor="t" anchorCtr="0">
          <a:noAutofit/>
        </a:bodyPr>
        <a:lstStyle/>
        <a:p>
          <a:pPr marL="57150" lvl="1" indent="-57150" algn="l" defTabSz="400050">
            <a:lnSpc>
              <a:spcPct val="90000"/>
            </a:lnSpc>
            <a:spcBef>
              <a:spcPct val="0"/>
            </a:spcBef>
            <a:spcAft>
              <a:spcPct val="15000"/>
            </a:spcAft>
            <a:buChar char="••"/>
          </a:pPr>
          <a:r>
            <a:rPr lang="es-ES" sz="900" kern="1200" dirty="0" smtClean="0">
              <a:solidFill>
                <a:schemeClr val="tx1"/>
              </a:solidFill>
              <a:latin typeface="+mn-lt"/>
            </a:rPr>
            <a:t>Desarrollar acciones de intervención para la protección y conservación de los valores de los espacios patrimoniales de la ciudad.</a:t>
          </a:r>
          <a:endParaRPr lang="es-ES" sz="900" kern="1200" dirty="0">
            <a:solidFill>
              <a:schemeClr val="tx1"/>
            </a:solidFill>
            <a:latin typeface="+mn-lt"/>
          </a:endParaRPr>
        </a:p>
      </dsp:txBody>
      <dsp:txXfrm>
        <a:off x="361576" y="98075"/>
        <a:ext cx="1770541" cy="1744048"/>
      </dsp:txXfrm>
    </dsp:sp>
    <dsp:sp modelId="{28A57544-B64D-47C4-BAD9-B55DE45C835F}">
      <dsp:nvSpPr>
        <dsp:cNvPr id="0" name=""/>
        <dsp:cNvSpPr/>
      </dsp:nvSpPr>
      <dsp:spPr>
        <a:xfrm>
          <a:off x="312907" y="1419305"/>
          <a:ext cx="1854233" cy="1289302"/>
        </a:xfrm>
        <a:prstGeom prst="rect">
          <a:avLst/>
        </a:prstGeom>
        <a:solidFill>
          <a:srgbClr val="D94553"/>
        </a:solidFill>
        <a:ln w="12700" cap="flat" cmpd="sng" algn="ctr">
          <a:solidFill>
            <a:srgbClr val="D9455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0" rIns="11430" bIns="0" numCol="1" spcCol="1270" anchor="ctr" anchorCtr="0">
          <a:noAutofit/>
        </a:bodyPr>
        <a:lstStyle/>
        <a:p>
          <a:pPr lvl="0" algn="l" defTabSz="400050">
            <a:lnSpc>
              <a:spcPct val="90000"/>
            </a:lnSpc>
            <a:spcBef>
              <a:spcPct val="0"/>
            </a:spcBef>
            <a:spcAft>
              <a:spcPct val="35000"/>
            </a:spcAft>
          </a:pPr>
          <a:r>
            <a:rPr lang="es-CO" sz="900" u="none" strike="noStrike" kern="1200" dirty="0" smtClean="0">
              <a:solidFill>
                <a:schemeClr val="tx1"/>
              </a:solidFill>
              <a:effectLst/>
              <a:latin typeface="+mn-lt"/>
            </a:rPr>
            <a:t>Proyecto 8152 Desarrollo de acciones de intervención para la protección y conservación de los Magnitudes del paisaje histórico, urbano y rural de los espacios patrimoniales de Bogotá D.C.</a:t>
          </a:r>
          <a:endParaRPr lang="es-ES" sz="900" kern="1200" dirty="0">
            <a:solidFill>
              <a:schemeClr val="tx1"/>
            </a:solidFill>
            <a:latin typeface="+mn-lt"/>
          </a:endParaRPr>
        </a:p>
      </dsp:txBody>
      <dsp:txXfrm>
        <a:off x="312907" y="1419305"/>
        <a:ext cx="1305798" cy="1289302"/>
      </dsp:txXfrm>
    </dsp:sp>
    <dsp:sp modelId="{16FFFCA3-6D57-4EA4-82AE-DE0991B30F43}">
      <dsp:nvSpPr>
        <dsp:cNvPr id="0" name=""/>
        <dsp:cNvSpPr/>
      </dsp:nvSpPr>
      <dsp:spPr>
        <a:xfrm>
          <a:off x="1680226" y="1876903"/>
          <a:ext cx="648981" cy="648981"/>
        </a:xfrm>
        <a:prstGeom prst="ellipse">
          <a:avLst/>
        </a:prstGeom>
        <a:solidFill>
          <a:schemeClr val="bg1"/>
        </a:solidFill>
        <a:ln w="31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sp>
    <dsp:sp modelId="{5051E4CA-1DE9-43D7-9464-36D9A2226BE6}">
      <dsp:nvSpPr>
        <dsp:cNvPr id="0" name=""/>
        <dsp:cNvSpPr/>
      </dsp:nvSpPr>
      <dsp:spPr>
        <a:xfrm>
          <a:off x="2470389" y="52479"/>
          <a:ext cx="1854233" cy="2055498"/>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34290" rIns="11430" bIns="11430" numCol="1" spcCol="1270" anchor="t" anchorCtr="0">
          <a:noAutofit/>
        </a:bodyPr>
        <a:lstStyle/>
        <a:p>
          <a:pPr marL="57150" lvl="1" indent="-57150" algn="l" defTabSz="400050">
            <a:lnSpc>
              <a:spcPct val="90000"/>
            </a:lnSpc>
            <a:spcBef>
              <a:spcPct val="0"/>
            </a:spcBef>
            <a:spcAft>
              <a:spcPct val="15000"/>
            </a:spcAft>
            <a:buChar char="••"/>
          </a:pPr>
          <a:r>
            <a:rPr lang="es-ES" sz="900" kern="1200" dirty="0" smtClean="0">
              <a:solidFill>
                <a:schemeClr val="tx1"/>
              </a:solidFill>
              <a:latin typeface="+mn-lt"/>
            </a:rPr>
            <a:t>Fortalecer la consolidación de estrategias y mecanismos que aporten al reconocimiento y apropiación de prácticas, manifestaciones, representaciones y expresiones culturales y patrimoniales a nivel territorial y poblacional.</a:t>
          </a:r>
          <a:endParaRPr lang="es-ES" sz="900" kern="1200" dirty="0">
            <a:solidFill>
              <a:schemeClr val="tx1"/>
            </a:solidFill>
            <a:latin typeface="+mn-lt"/>
          </a:endParaRPr>
        </a:p>
      </dsp:txBody>
      <dsp:txXfrm>
        <a:off x="2513836" y="95926"/>
        <a:ext cx="1767339" cy="2012051"/>
      </dsp:txXfrm>
    </dsp:sp>
    <dsp:sp modelId="{E7AC37E6-8C2E-4032-9BA6-923E1E942535}">
      <dsp:nvSpPr>
        <dsp:cNvPr id="0" name=""/>
        <dsp:cNvSpPr/>
      </dsp:nvSpPr>
      <dsp:spPr>
        <a:xfrm>
          <a:off x="2489988" y="1479599"/>
          <a:ext cx="1854233" cy="1320109"/>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0" rIns="11430" bIns="0" numCol="1" spcCol="1270" anchor="ctr" anchorCtr="0">
          <a:noAutofit/>
        </a:bodyPr>
        <a:lstStyle/>
        <a:p>
          <a:pPr lvl="0" algn="l" defTabSz="400050">
            <a:lnSpc>
              <a:spcPct val="90000"/>
            </a:lnSpc>
            <a:spcBef>
              <a:spcPct val="0"/>
            </a:spcBef>
            <a:spcAft>
              <a:spcPct val="35000"/>
            </a:spcAft>
          </a:pPr>
          <a:r>
            <a:rPr lang="es-CO" sz="900" u="none" strike="noStrike" kern="1200" smtClean="0">
              <a:solidFill>
                <a:schemeClr val="tx1"/>
              </a:solidFill>
              <a:effectLst/>
              <a:latin typeface="+mn-lt"/>
            </a:rPr>
            <a:t>Proyecto 8150 Consolidación de estrategias y mecanismos que aporten al reconocimiento, divulgación y apropiación de los patrimonios a nivel territorial y poblacional en Bogotá D.C.</a:t>
          </a:r>
          <a:endParaRPr lang="es-ES" sz="900" kern="1200" dirty="0">
            <a:solidFill>
              <a:schemeClr val="tx1"/>
            </a:solidFill>
            <a:latin typeface="+mn-lt"/>
          </a:endParaRPr>
        </a:p>
      </dsp:txBody>
      <dsp:txXfrm>
        <a:off x="2489988" y="1479599"/>
        <a:ext cx="1305798" cy="1320109"/>
      </dsp:txXfrm>
    </dsp:sp>
    <dsp:sp modelId="{186BED3F-BC07-4BAE-99F7-B42E90131DA1}">
      <dsp:nvSpPr>
        <dsp:cNvPr id="0" name=""/>
        <dsp:cNvSpPr/>
      </dsp:nvSpPr>
      <dsp:spPr>
        <a:xfrm>
          <a:off x="3848240" y="1936602"/>
          <a:ext cx="648981" cy="648981"/>
        </a:xfrm>
        <a:prstGeom prst="ellipse">
          <a:avLst/>
        </a:prstGeom>
        <a:solidFill>
          <a:schemeClr val="bg1"/>
        </a:solidFill>
        <a:ln w="3175"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sp>
    <dsp:sp modelId="{20295783-C020-4BAA-B06A-2216308B9EF9}">
      <dsp:nvSpPr>
        <dsp:cNvPr id="0" name=""/>
        <dsp:cNvSpPr/>
      </dsp:nvSpPr>
      <dsp:spPr>
        <a:xfrm>
          <a:off x="4664289" y="56874"/>
          <a:ext cx="1854233" cy="2247604"/>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34290" rIns="11430" bIns="11430" numCol="1" spcCol="1270" anchor="t" anchorCtr="0">
          <a:noAutofit/>
        </a:bodyPr>
        <a:lstStyle/>
        <a:p>
          <a:pPr marL="57150" lvl="1" indent="-57150" algn="l" defTabSz="400050">
            <a:lnSpc>
              <a:spcPct val="90000"/>
            </a:lnSpc>
            <a:spcBef>
              <a:spcPct val="0"/>
            </a:spcBef>
            <a:spcAft>
              <a:spcPct val="15000"/>
            </a:spcAft>
            <a:buChar char="••"/>
          </a:pPr>
          <a:r>
            <a:rPr lang="es-ES" sz="900" kern="1200" dirty="0" smtClean="0">
              <a:solidFill>
                <a:schemeClr val="tx1"/>
              </a:solidFill>
              <a:latin typeface="+mn-lt"/>
            </a:rPr>
            <a:t>Fortalecer los procesos pedagógicos con un enfoque participativo, sobre los patrimonios de la ciudad dirigidos a niños, niñas, adolescentes, jóvenes y actores interesados en su promoción, que contribuyan a la garantía de derechos culturales.</a:t>
          </a:r>
          <a:endParaRPr lang="es-ES" sz="900" kern="1200" dirty="0">
            <a:solidFill>
              <a:schemeClr val="tx1"/>
            </a:solidFill>
            <a:latin typeface="+mn-lt"/>
          </a:endParaRPr>
        </a:p>
      </dsp:txBody>
      <dsp:txXfrm>
        <a:off x="4707736" y="100321"/>
        <a:ext cx="1767339" cy="2204157"/>
      </dsp:txXfrm>
    </dsp:sp>
    <dsp:sp modelId="{FE1103B9-571C-4A9F-A60D-AE76E3EF95D6}">
      <dsp:nvSpPr>
        <dsp:cNvPr id="0" name=""/>
        <dsp:cNvSpPr/>
      </dsp:nvSpPr>
      <dsp:spPr>
        <a:xfrm>
          <a:off x="4658003" y="1516176"/>
          <a:ext cx="1854233" cy="1335376"/>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0" rIns="11430" bIns="0" numCol="1" spcCol="1270" anchor="ctr" anchorCtr="0">
          <a:noAutofit/>
        </a:bodyPr>
        <a:lstStyle/>
        <a:p>
          <a:pPr lvl="0" algn="l" defTabSz="400050">
            <a:lnSpc>
              <a:spcPct val="90000"/>
            </a:lnSpc>
            <a:spcBef>
              <a:spcPct val="0"/>
            </a:spcBef>
            <a:spcAft>
              <a:spcPct val="35000"/>
            </a:spcAft>
          </a:pPr>
          <a:r>
            <a:rPr lang="es-CO" sz="900" u="none" strike="noStrike" kern="1200" dirty="0" smtClean="0">
              <a:solidFill>
                <a:schemeClr val="tx1"/>
              </a:solidFill>
              <a:effectLst/>
              <a:latin typeface="+mn-lt"/>
            </a:rPr>
            <a:t>Proyecto 8151 Desarrollo de procesos pedagógicos en patrimonio cultural con niños, niñas, adolescentes, jóvenes y otros actores en Bogotá D.C.</a:t>
          </a:r>
          <a:endParaRPr lang="es-ES" sz="900" kern="1200" dirty="0">
            <a:solidFill>
              <a:schemeClr val="tx1"/>
            </a:solidFill>
            <a:latin typeface="+mn-lt"/>
          </a:endParaRPr>
        </a:p>
      </dsp:txBody>
      <dsp:txXfrm>
        <a:off x="4658003" y="1516176"/>
        <a:ext cx="1305798" cy="1335376"/>
      </dsp:txXfrm>
    </dsp:sp>
    <dsp:sp modelId="{A7A70F28-EC4F-446F-B9A1-7AA9DDCDE9EC}">
      <dsp:nvSpPr>
        <dsp:cNvPr id="0" name=""/>
        <dsp:cNvSpPr/>
      </dsp:nvSpPr>
      <dsp:spPr>
        <a:xfrm>
          <a:off x="6016254" y="1980812"/>
          <a:ext cx="648981" cy="648981"/>
        </a:xfrm>
        <a:prstGeom prst="ellipse">
          <a:avLst/>
        </a:prstGeom>
        <a:solidFill>
          <a:schemeClr val="bg1">
            <a:alpha val="9000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sp>
    <dsp:sp modelId="{A41AA089-996B-456D-A4F5-8925DA8B833A}">
      <dsp:nvSpPr>
        <dsp:cNvPr id="0" name=""/>
        <dsp:cNvSpPr/>
      </dsp:nvSpPr>
      <dsp:spPr>
        <a:xfrm>
          <a:off x="6769815" y="0"/>
          <a:ext cx="1854233" cy="2108995"/>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34290" rIns="11430" bIns="11430" numCol="1" spcCol="1270" anchor="t" anchorCtr="0">
          <a:noAutofit/>
        </a:bodyPr>
        <a:lstStyle/>
        <a:p>
          <a:pPr marL="57150" lvl="1" indent="-57150" algn="ctr" defTabSz="400050">
            <a:lnSpc>
              <a:spcPct val="90000"/>
            </a:lnSpc>
            <a:spcBef>
              <a:spcPct val="0"/>
            </a:spcBef>
            <a:spcAft>
              <a:spcPct val="15000"/>
            </a:spcAft>
            <a:buChar char="••"/>
          </a:pPr>
          <a:r>
            <a:rPr lang="es-CO" sz="900" u="none" strike="noStrike" kern="1200" dirty="0" smtClean="0">
              <a:effectLst/>
              <a:latin typeface="+mn-lt"/>
            </a:rPr>
            <a:t>Implementar, reglamentar y formular instrumentos de planeación y gestión del patrimonio el marco de la Estructura Integradora de Patrimonios.</a:t>
          </a:r>
          <a:endParaRPr lang="es-ES" sz="900" kern="1200" dirty="0">
            <a:solidFill>
              <a:schemeClr val="tx1"/>
            </a:solidFill>
            <a:latin typeface="+mn-lt"/>
          </a:endParaRPr>
        </a:p>
      </dsp:txBody>
      <dsp:txXfrm>
        <a:off x="6813262" y="43447"/>
        <a:ext cx="1767339" cy="2065548"/>
      </dsp:txXfrm>
    </dsp:sp>
    <dsp:sp modelId="{25DB1547-97DB-42EF-9C96-283D72E65893}">
      <dsp:nvSpPr>
        <dsp:cNvPr id="0" name=""/>
        <dsp:cNvSpPr/>
      </dsp:nvSpPr>
      <dsp:spPr>
        <a:xfrm>
          <a:off x="6769815" y="1528134"/>
          <a:ext cx="1854233" cy="1318788"/>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0" rIns="11430" bIns="0" numCol="1" spcCol="1270" anchor="ctr" anchorCtr="0">
          <a:noAutofit/>
        </a:bodyPr>
        <a:lstStyle/>
        <a:p>
          <a:pPr lvl="0" algn="l" defTabSz="400050">
            <a:lnSpc>
              <a:spcPct val="90000"/>
            </a:lnSpc>
            <a:spcBef>
              <a:spcPct val="0"/>
            </a:spcBef>
            <a:spcAft>
              <a:spcPct val="35000"/>
            </a:spcAft>
          </a:pPr>
          <a:r>
            <a:rPr lang="es-CO" sz="900" u="none" strike="noStrike" kern="1200" dirty="0" smtClean="0">
              <a:solidFill>
                <a:schemeClr val="tx1"/>
              </a:solidFill>
              <a:effectLst/>
              <a:latin typeface="+mn-lt"/>
            </a:rPr>
            <a:t>Proyecto 7963 Desarrollo de instrumentos de planeación y gestión territorial, asociados a los patrimonios de Bogotá D.C.</a:t>
          </a:r>
          <a:endParaRPr lang="es-ES" sz="900" kern="1200" dirty="0">
            <a:solidFill>
              <a:schemeClr val="tx1"/>
            </a:solidFill>
            <a:latin typeface="+mn-lt"/>
          </a:endParaRPr>
        </a:p>
      </dsp:txBody>
      <dsp:txXfrm>
        <a:off x="6769815" y="1528134"/>
        <a:ext cx="1305798" cy="1318788"/>
      </dsp:txXfrm>
    </dsp:sp>
    <dsp:sp modelId="{4F4C82E2-3AEB-4423-B6D9-6C2C6024825C}">
      <dsp:nvSpPr>
        <dsp:cNvPr id="0" name=""/>
        <dsp:cNvSpPr/>
      </dsp:nvSpPr>
      <dsp:spPr>
        <a:xfrm>
          <a:off x="8184269" y="1950307"/>
          <a:ext cx="648981" cy="648981"/>
        </a:xfrm>
        <a:prstGeom prst="ellipse">
          <a:avLst/>
        </a:prstGeom>
        <a:solidFill>
          <a:schemeClr val="bg1"/>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sp>
    <dsp:sp modelId="{9AB0E735-C2C2-47F3-A1C8-3694277E44A3}">
      <dsp:nvSpPr>
        <dsp:cNvPr id="0" name=""/>
        <dsp:cNvSpPr/>
      </dsp:nvSpPr>
      <dsp:spPr>
        <a:xfrm>
          <a:off x="8994032" y="2029"/>
          <a:ext cx="1854233" cy="2458603"/>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34290" rIns="11430" bIns="11430" numCol="1" spcCol="1270" anchor="t" anchorCtr="0">
          <a:noAutofit/>
        </a:bodyPr>
        <a:lstStyle/>
        <a:p>
          <a:pPr marL="57150" lvl="1" indent="-57150" algn="l" defTabSz="400050">
            <a:lnSpc>
              <a:spcPct val="90000"/>
            </a:lnSpc>
            <a:spcBef>
              <a:spcPct val="0"/>
            </a:spcBef>
            <a:spcAft>
              <a:spcPct val="15000"/>
            </a:spcAft>
            <a:buChar char="••"/>
          </a:pPr>
          <a:r>
            <a:rPr lang="es-ES" sz="900" kern="1200" dirty="0" smtClean="0">
              <a:solidFill>
                <a:schemeClr val="tx1"/>
              </a:solidFill>
              <a:latin typeface="+mn-lt"/>
            </a:rPr>
            <a:t>Fortalecer los procesos de valoración para el inventario del patrimonio cultural material, en el marco de la Estructura Integradora de Patrimonios.</a:t>
          </a:r>
          <a:endParaRPr lang="es-ES" sz="900" kern="1200" dirty="0">
            <a:solidFill>
              <a:schemeClr val="tx1"/>
            </a:solidFill>
            <a:latin typeface="+mn-lt"/>
          </a:endParaRPr>
        </a:p>
      </dsp:txBody>
      <dsp:txXfrm>
        <a:off x="9037479" y="45476"/>
        <a:ext cx="1767339" cy="2415156"/>
      </dsp:txXfrm>
    </dsp:sp>
    <dsp:sp modelId="{15C8753A-6C1E-4262-84A7-07AE3DCC7295}">
      <dsp:nvSpPr>
        <dsp:cNvPr id="0" name=""/>
        <dsp:cNvSpPr/>
      </dsp:nvSpPr>
      <dsp:spPr>
        <a:xfrm>
          <a:off x="8994032" y="1522069"/>
          <a:ext cx="1854233" cy="1397852"/>
        </a:xfrm>
        <a:prstGeom prst="rect">
          <a:avLst/>
        </a:prstGeom>
        <a:solidFill>
          <a:schemeClr val="accent2">
            <a:lumMod val="60000"/>
            <a:lumOff val="40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0" rIns="11430" bIns="0" numCol="1" spcCol="1270" anchor="ctr" anchorCtr="0">
          <a:noAutofit/>
        </a:bodyPr>
        <a:lstStyle/>
        <a:p>
          <a:pPr lvl="0" algn="l" defTabSz="400050">
            <a:lnSpc>
              <a:spcPct val="90000"/>
            </a:lnSpc>
            <a:spcBef>
              <a:spcPct val="0"/>
            </a:spcBef>
            <a:spcAft>
              <a:spcPct val="35000"/>
            </a:spcAft>
          </a:pPr>
          <a:r>
            <a:rPr lang="es-CO" sz="900" u="none" strike="noStrike" kern="1200" dirty="0" smtClean="0">
              <a:solidFill>
                <a:schemeClr val="tx1"/>
              </a:solidFill>
              <a:effectLst/>
              <a:latin typeface="+mn-lt"/>
            </a:rPr>
            <a:t>Proyecto 8144 Desarrollo de procesos de valoración, identificación, documentación y registro de prácticas y manifestaciones del patrimonio vivo en Bogotá D.C.</a:t>
          </a:r>
          <a:endParaRPr lang="es-ES" sz="900" kern="1200" dirty="0">
            <a:solidFill>
              <a:schemeClr val="tx1"/>
            </a:solidFill>
            <a:latin typeface="+mn-lt"/>
          </a:endParaRPr>
        </a:p>
      </dsp:txBody>
      <dsp:txXfrm>
        <a:off x="8994032" y="1522069"/>
        <a:ext cx="1305798" cy="1397852"/>
      </dsp:txXfrm>
    </dsp:sp>
    <dsp:sp modelId="{CB4F7E2A-1F5B-4334-8ECF-4E9C2D92DDCC}">
      <dsp:nvSpPr>
        <dsp:cNvPr id="0" name=""/>
        <dsp:cNvSpPr/>
      </dsp:nvSpPr>
      <dsp:spPr>
        <a:xfrm>
          <a:off x="10352283" y="2017943"/>
          <a:ext cx="648981" cy="648981"/>
        </a:xfrm>
        <a:prstGeom prst="ellipse">
          <a:avLst/>
        </a:prstGeom>
        <a:solidFill>
          <a:schemeClr val="bg1">
            <a:alpha val="9000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sp>
    <dsp:sp modelId="{77FCF890-AAAA-4536-B50D-DCA284BA48E7}">
      <dsp:nvSpPr>
        <dsp:cNvPr id="0" name=""/>
        <dsp:cNvSpPr/>
      </dsp:nvSpPr>
      <dsp:spPr>
        <a:xfrm>
          <a:off x="1420945" y="3353565"/>
          <a:ext cx="1854233" cy="1746114"/>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34290" rIns="11430" bIns="11430" numCol="1" spcCol="1270" anchor="t" anchorCtr="0">
          <a:noAutofit/>
        </a:bodyPr>
        <a:lstStyle/>
        <a:p>
          <a:pPr marL="57150" lvl="1" indent="-57150" algn="ctr" defTabSz="400050">
            <a:lnSpc>
              <a:spcPct val="90000"/>
            </a:lnSpc>
            <a:spcBef>
              <a:spcPct val="0"/>
            </a:spcBef>
            <a:spcAft>
              <a:spcPct val="15000"/>
            </a:spcAft>
            <a:buChar char="••"/>
          </a:pPr>
          <a:r>
            <a:rPr lang="es-ES" sz="900" kern="1200" dirty="0" smtClean="0">
              <a:solidFill>
                <a:schemeClr val="tx1"/>
              </a:solidFill>
              <a:latin typeface="+mn-lt"/>
            </a:rPr>
            <a:t>Fortalecer los procesos de valoración, identificación, documentación y registro de las prácticas y manifestaciones del patrimonio cultural material que permitan comprender su papel en el ordenamiento de la ciudad</a:t>
          </a:r>
          <a:endParaRPr lang="es-ES" sz="900" kern="1200" dirty="0">
            <a:solidFill>
              <a:schemeClr val="tx1"/>
            </a:solidFill>
            <a:latin typeface="+mn-lt"/>
          </a:endParaRPr>
        </a:p>
      </dsp:txBody>
      <dsp:txXfrm>
        <a:off x="1461859" y="3394479"/>
        <a:ext cx="1772405" cy="1705200"/>
      </dsp:txXfrm>
    </dsp:sp>
    <dsp:sp modelId="{ADE389D0-5A2F-4723-BE38-9FE9F8F98C0B}">
      <dsp:nvSpPr>
        <dsp:cNvPr id="0" name=""/>
        <dsp:cNvSpPr/>
      </dsp:nvSpPr>
      <dsp:spPr>
        <a:xfrm>
          <a:off x="1405981" y="4644185"/>
          <a:ext cx="1854233" cy="119555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0" rIns="11430" bIns="0" numCol="1" spcCol="1270" anchor="ctr" anchorCtr="0">
          <a:noAutofit/>
        </a:bodyPr>
        <a:lstStyle/>
        <a:p>
          <a:pPr lvl="0" algn="l" defTabSz="400050">
            <a:lnSpc>
              <a:spcPct val="90000"/>
            </a:lnSpc>
            <a:spcBef>
              <a:spcPct val="0"/>
            </a:spcBef>
            <a:spcAft>
              <a:spcPct val="35000"/>
            </a:spcAft>
          </a:pPr>
          <a:r>
            <a:rPr lang="es-CO" sz="900" u="none" strike="noStrike" kern="1200" dirty="0" smtClean="0">
              <a:solidFill>
                <a:schemeClr val="tx1"/>
              </a:solidFill>
              <a:effectLst/>
              <a:latin typeface="+mn-lt"/>
            </a:rPr>
            <a:t>Proyecto 8171 Implementación de procesos de valoración para el inventario del patrimonio cultural material en Bogotá D.C.</a:t>
          </a:r>
          <a:endParaRPr lang="es-ES" sz="900" kern="1200" dirty="0">
            <a:solidFill>
              <a:schemeClr val="tx1"/>
            </a:solidFill>
            <a:latin typeface="+mn-lt"/>
          </a:endParaRPr>
        </a:p>
      </dsp:txBody>
      <dsp:txXfrm>
        <a:off x="1405981" y="4644185"/>
        <a:ext cx="1305798" cy="1195555"/>
      </dsp:txXfrm>
    </dsp:sp>
    <dsp:sp modelId="{4599522A-736F-4031-9E52-79FDE680C66D}">
      <dsp:nvSpPr>
        <dsp:cNvPr id="0" name=""/>
        <dsp:cNvSpPr/>
      </dsp:nvSpPr>
      <dsp:spPr>
        <a:xfrm>
          <a:off x="2764233" y="5038911"/>
          <a:ext cx="648981" cy="648981"/>
        </a:xfrm>
        <a:prstGeom prst="ellipse">
          <a:avLst/>
        </a:prstGeom>
        <a:solidFill>
          <a:schemeClr val="bg1"/>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sp>
    <dsp:sp modelId="{5FD4860B-EA76-4DAB-B1D0-05AC683F374A}">
      <dsp:nvSpPr>
        <dsp:cNvPr id="0" name=""/>
        <dsp:cNvSpPr/>
      </dsp:nvSpPr>
      <dsp:spPr>
        <a:xfrm>
          <a:off x="3573996" y="3291706"/>
          <a:ext cx="1854233" cy="1914260"/>
        </a:xfrm>
        <a:prstGeom prst="round2SameRect">
          <a:avLst>
            <a:gd name="adj1" fmla="val 8000"/>
            <a:gd name="adj2" fmla="val 0"/>
          </a:avLst>
        </a:prstGeom>
        <a:solidFill>
          <a:schemeClr val="lt1">
            <a:alpha val="90000"/>
            <a:hueOff val="0"/>
            <a:satOff val="0"/>
            <a:lumOff val="0"/>
            <a:alphaOff val="0"/>
          </a:schemeClr>
        </a:solidFill>
        <a:ln w="12700" cap="flat" cmpd="sng" algn="ctr">
          <a:solidFill>
            <a:srgbClr val="9A59F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34290" rIns="11430" bIns="11430" numCol="1" spcCol="1270" anchor="t" anchorCtr="0">
          <a:noAutofit/>
        </a:bodyPr>
        <a:lstStyle/>
        <a:p>
          <a:pPr marL="57150" lvl="1" indent="-57150" algn="ctr" defTabSz="400050">
            <a:lnSpc>
              <a:spcPct val="90000"/>
            </a:lnSpc>
            <a:spcBef>
              <a:spcPct val="0"/>
            </a:spcBef>
            <a:spcAft>
              <a:spcPct val="15000"/>
            </a:spcAft>
            <a:buChar char="••"/>
          </a:pPr>
          <a:r>
            <a:rPr lang="es-ES" sz="900" kern="1200" dirty="0" smtClean="0">
              <a:solidFill>
                <a:schemeClr val="tx1"/>
              </a:solidFill>
              <a:latin typeface="+mn-lt"/>
            </a:rPr>
            <a:t>Fortalecer las capacidades profesionales y organizacionales de la entidad para la atención de trámites y servicios sobre el patrimonio cultural material, en el marco de la Estructura Integradora de Patrimonios con criterios de eficacia y eficiencia.</a:t>
          </a:r>
          <a:endParaRPr lang="es-ES" sz="900" kern="1200" dirty="0">
            <a:solidFill>
              <a:schemeClr val="tx1"/>
            </a:solidFill>
            <a:latin typeface="+mn-lt"/>
          </a:endParaRPr>
        </a:p>
      </dsp:txBody>
      <dsp:txXfrm>
        <a:off x="3617443" y="3335153"/>
        <a:ext cx="1767339" cy="1870813"/>
      </dsp:txXfrm>
    </dsp:sp>
    <dsp:sp modelId="{EF2DB7A2-DD06-422F-8290-F6EEA238133E}">
      <dsp:nvSpPr>
        <dsp:cNvPr id="0" name=""/>
        <dsp:cNvSpPr/>
      </dsp:nvSpPr>
      <dsp:spPr>
        <a:xfrm>
          <a:off x="3573996" y="4549725"/>
          <a:ext cx="1854233" cy="1377550"/>
        </a:xfrm>
        <a:prstGeom prst="rect">
          <a:avLst/>
        </a:prstGeom>
        <a:solidFill>
          <a:srgbClr val="9A59F1"/>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0" rIns="11430" bIns="0" numCol="1" spcCol="1270" anchor="ctr" anchorCtr="0">
          <a:noAutofit/>
        </a:bodyPr>
        <a:lstStyle/>
        <a:p>
          <a:pPr lvl="0" algn="l" defTabSz="400050">
            <a:lnSpc>
              <a:spcPct val="90000"/>
            </a:lnSpc>
            <a:spcBef>
              <a:spcPct val="0"/>
            </a:spcBef>
            <a:spcAft>
              <a:spcPct val="35000"/>
            </a:spcAft>
          </a:pPr>
          <a:r>
            <a:rPr lang="es-CO" sz="900" u="none" strike="noStrike" kern="1200" dirty="0" smtClean="0">
              <a:solidFill>
                <a:schemeClr val="tx1"/>
              </a:solidFill>
              <a:effectLst/>
              <a:latin typeface="+mn-lt"/>
            </a:rPr>
            <a:t>Proyecto 8161 Mejoramiento de la capacidad institucional para la atención de trámites y servicios orientados a la intervención, protección y conservación del patrimonio cultural material de Bogotá D.C.</a:t>
          </a:r>
          <a:endParaRPr lang="es-ES" sz="900" kern="1200" dirty="0">
            <a:solidFill>
              <a:schemeClr val="tx1"/>
            </a:solidFill>
            <a:latin typeface="+mn-lt"/>
          </a:endParaRPr>
        </a:p>
      </dsp:txBody>
      <dsp:txXfrm>
        <a:off x="3573996" y="4549725"/>
        <a:ext cx="1305798" cy="1377550"/>
      </dsp:txXfrm>
    </dsp:sp>
    <dsp:sp modelId="{FF1BF054-5410-4BAA-B606-F3D5A3DA3D3F}">
      <dsp:nvSpPr>
        <dsp:cNvPr id="0" name=""/>
        <dsp:cNvSpPr/>
      </dsp:nvSpPr>
      <dsp:spPr>
        <a:xfrm>
          <a:off x="4932247" y="5035448"/>
          <a:ext cx="648981" cy="648981"/>
        </a:xfrm>
        <a:prstGeom prst="ellipse">
          <a:avLst/>
        </a:prstGeom>
        <a:solidFill>
          <a:schemeClr val="bg1"/>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sp>
    <dsp:sp modelId="{8209FAD3-8221-4534-A738-1B819518A104}">
      <dsp:nvSpPr>
        <dsp:cNvPr id="0" name=""/>
        <dsp:cNvSpPr/>
      </dsp:nvSpPr>
      <dsp:spPr>
        <a:xfrm>
          <a:off x="5751263" y="3243162"/>
          <a:ext cx="1854233" cy="1761409"/>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34290" rIns="11430" bIns="11430" numCol="1" spcCol="1270" anchor="t" anchorCtr="0">
          <a:noAutofit/>
        </a:bodyPr>
        <a:lstStyle/>
        <a:p>
          <a:pPr marL="57150" lvl="1" indent="-57150" algn="l" defTabSz="400050">
            <a:lnSpc>
              <a:spcPct val="90000"/>
            </a:lnSpc>
            <a:spcBef>
              <a:spcPct val="0"/>
            </a:spcBef>
            <a:spcAft>
              <a:spcPct val="15000"/>
            </a:spcAft>
            <a:buChar char="••"/>
          </a:pPr>
          <a:r>
            <a:rPr lang="es-CO" sz="900" u="none" strike="noStrike" kern="1200" dirty="0" smtClean="0">
              <a:effectLst/>
              <a:latin typeface="+mn-lt"/>
            </a:rPr>
            <a:t>Fortalecer la generación del conocimiento y gestión del patrimonio arqueológico y cultural existente en el marco de la Estructura Integradora de Patrimonios del Distrito Capital</a:t>
          </a:r>
          <a:endParaRPr lang="es-ES" sz="900" kern="1200" dirty="0">
            <a:latin typeface="+mn-lt"/>
          </a:endParaRPr>
        </a:p>
      </dsp:txBody>
      <dsp:txXfrm>
        <a:off x="5792535" y="3284434"/>
        <a:ext cx="1771689" cy="1720137"/>
      </dsp:txXfrm>
    </dsp:sp>
    <dsp:sp modelId="{069095BC-74DF-4765-8255-AEB3605A4B86}">
      <dsp:nvSpPr>
        <dsp:cNvPr id="0" name=""/>
        <dsp:cNvSpPr/>
      </dsp:nvSpPr>
      <dsp:spPr>
        <a:xfrm>
          <a:off x="5742010" y="4549098"/>
          <a:ext cx="1854233" cy="1327436"/>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0" rIns="11430" bIns="0" numCol="1" spcCol="1270" anchor="ctr" anchorCtr="0">
          <a:noAutofit/>
        </a:bodyPr>
        <a:lstStyle/>
        <a:p>
          <a:pPr lvl="0" algn="l" defTabSz="400050">
            <a:lnSpc>
              <a:spcPct val="90000"/>
            </a:lnSpc>
            <a:spcBef>
              <a:spcPct val="0"/>
            </a:spcBef>
            <a:spcAft>
              <a:spcPct val="35000"/>
            </a:spcAft>
          </a:pPr>
          <a:r>
            <a:rPr lang="es-CO" sz="900" u="none" strike="noStrike" kern="1200" dirty="0" smtClean="0">
              <a:solidFill>
                <a:schemeClr val="tx1"/>
              </a:solidFill>
              <a:effectLst/>
              <a:latin typeface="+mn-lt"/>
            </a:rPr>
            <a:t>Proyecto 8136 Desarrollo de acciones para la gestión del patrimonio arqueológico de Bogotá D.C.</a:t>
          </a:r>
          <a:endParaRPr lang="es-ES" sz="900" kern="1200" dirty="0">
            <a:solidFill>
              <a:schemeClr val="tx1"/>
            </a:solidFill>
            <a:latin typeface="+mn-lt"/>
          </a:endParaRPr>
        </a:p>
      </dsp:txBody>
      <dsp:txXfrm>
        <a:off x="5742010" y="4549098"/>
        <a:ext cx="1305798" cy="1327436"/>
      </dsp:txXfrm>
    </dsp:sp>
    <dsp:sp modelId="{87DDD45A-8AF2-4AF5-9234-86D352E8AFA4}">
      <dsp:nvSpPr>
        <dsp:cNvPr id="0" name=""/>
        <dsp:cNvSpPr/>
      </dsp:nvSpPr>
      <dsp:spPr>
        <a:xfrm>
          <a:off x="7100262" y="5009764"/>
          <a:ext cx="648981" cy="648981"/>
        </a:xfrm>
        <a:prstGeom prst="ellipse">
          <a:avLst/>
        </a:prstGeom>
        <a:solidFill>
          <a:schemeClr val="bg1">
            <a:alpha val="9000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sp>
    <dsp:sp modelId="{94B9DD1F-BCA5-48A5-86C2-ACF36CA6FD06}">
      <dsp:nvSpPr>
        <dsp:cNvPr id="0" name=""/>
        <dsp:cNvSpPr/>
      </dsp:nvSpPr>
      <dsp:spPr>
        <a:xfrm>
          <a:off x="7917720" y="3283523"/>
          <a:ext cx="1854233" cy="217297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tx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34290" rIns="11430" bIns="11430" numCol="1" spcCol="1270" anchor="t" anchorCtr="0">
          <a:noAutofit/>
        </a:bodyPr>
        <a:lstStyle/>
        <a:p>
          <a:pPr marL="57150" lvl="1" indent="-57150" algn="l" defTabSz="400050">
            <a:lnSpc>
              <a:spcPct val="90000"/>
            </a:lnSpc>
            <a:spcBef>
              <a:spcPct val="0"/>
            </a:spcBef>
            <a:spcAft>
              <a:spcPct val="15000"/>
            </a:spcAft>
            <a:buChar char="••"/>
          </a:pPr>
          <a:r>
            <a:rPr lang="es-ES" sz="900" kern="1200" dirty="0" smtClean="0">
              <a:latin typeface="+mn-lt"/>
            </a:rPr>
            <a:t>Fortalecer la gestión institucional para dar respuesta a los requerimientos de los grupos de valor.</a:t>
          </a:r>
          <a:endParaRPr lang="es-ES" sz="900" kern="1200" dirty="0">
            <a:latin typeface="+mn-lt"/>
          </a:endParaRPr>
        </a:p>
        <a:p>
          <a:pPr marL="57150" lvl="1" indent="-57150" algn="ctr" defTabSz="400050">
            <a:lnSpc>
              <a:spcPct val="90000"/>
            </a:lnSpc>
            <a:spcBef>
              <a:spcPct val="0"/>
            </a:spcBef>
            <a:spcAft>
              <a:spcPct val="15000"/>
            </a:spcAft>
            <a:buChar char="••"/>
          </a:pPr>
          <a:endParaRPr lang="es-ES" sz="900" kern="1200" dirty="0">
            <a:latin typeface="+mn-lt"/>
          </a:endParaRPr>
        </a:p>
      </dsp:txBody>
      <dsp:txXfrm>
        <a:off x="7961167" y="3326970"/>
        <a:ext cx="1767339" cy="2129524"/>
      </dsp:txXfrm>
    </dsp:sp>
    <dsp:sp modelId="{F6875744-6691-40AE-8426-1CABAA5283A1}">
      <dsp:nvSpPr>
        <dsp:cNvPr id="0" name=""/>
        <dsp:cNvSpPr/>
      </dsp:nvSpPr>
      <dsp:spPr>
        <a:xfrm>
          <a:off x="7926249" y="4580513"/>
          <a:ext cx="1854233" cy="1320270"/>
        </a:xfrm>
        <a:prstGeom prst="rect">
          <a:avLst/>
        </a:prstGeom>
        <a:solidFill>
          <a:schemeClr val="tx2">
            <a:lumMod val="60000"/>
            <a:lumOff val="4000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0" rIns="11430" bIns="0" numCol="1" spcCol="1270" anchor="ctr" anchorCtr="0">
          <a:noAutofit/>
        </a:bodyPr>
        <a:lstStyle/>
        <a:p>
          <a:pPr lvl="0" algn="l" defTabSz="400050">
            <a:lnSpc>
              <a:spcPct val="90000"/>
            </a:lnSpc>
            <a:spcBef>
              <a:spcPct val="0"/>
            </a:spcBef>
            <a:spcAft>
              <a:spcPct val="35000"/>
            </a:spcAft>
          </a:pPr>
          <a:r>
            <a:rPr lang="es-CO" sz="900" u="none" strike="noStrike" kern="1200" dirty="0" smtClean="0">
              <a:solidFill>
                <a:schemeClr val="tx1"/>
              </a:solidFill>
              <a:effectLst/>
              <a:latin typeface="+mn-lt"/>
            </a:rPr>
            <a:t>Proyecto 7989  Fortalecimiento de la eficiencia administrativa del Instituto Distrital de Patrimonio Cultural de Bogotá D.C.</a:t>
          </a:r>
          <a:endParaRPr lang="es-ES" sz="900" kern="1200" dirty="0">
            <a:solidFill>
              <a:schemeClr val="tx1"/>
            </a:solidFill>
            <a:latin typeface="+mn-lt"/>
          </a:endParaRPr>
        </a:p>
      </dsp:txBody>
      <dsp:txXfrm>
        <a:off x="7926249" y="4580513"/>
        <a:ext cx="1305798" cy="1320270"/>
      </dsp:txXfrm>
    </dsp:sp>
    <dsp:sp modelId="{22A0042F-2DE8-4930-9450-BAB06C3064DF}">
      <dsp:nvSpPr>
        <dsp:cNvPr id="0" name=""/>
        <dsp:cNvSpPr/>
      </dsp:nvSpPr>
      <dsp:spPr>
        <a:xfrm>
          <a:off x="9268276" y="5114446"/>
          <a:ext cx="648981" cy="648981"/>
        </a:xfrm>
        <a:prstGeom prst="ellipse">
          <a:avLst/>
        </a:prstGeom>
        <a:solidFill>
          <a:schemeClr val="bg1"/>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s-CO" dirty="0"/>
          </a:p>
        </p:txBody>
      </p:sp>
      <p:sp>
        <p:nvSpPr>
          <p:cNvPr id="3" name="Marcador de fecha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8013B0DF-3EA4-49B9-8B61-9BE1C672D1E0}" type="datetimeFigureOut">
              <a:rPr lang="es-CO" smtClean="0"/>
              <a:t>5/10/2024</a:t>
            </a:fld>
            <a:endParaRPr lang="es-CO" dirty="0"/>
          </a:p>
        </p:txBody>
      </p:sp>
      <p:sp>
        <p:nvSpPr>
          <p:cNvPr id="4" name="Marcador de imagen de diapositiva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s-CO" dirty="0"/>
          </a:p>
        </p:txBody>
      </p:sp>
      <p:sp>
        <p:nvSpPr>
          <p:cNvPr id="5" name="Marcador de notas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s-CO" dirty="0"/>
          </a:p>
        </p:txBody>
      </p:sp>
      <p:sp>
        <p:nvSpPr>
          <p:cNvPr id="7" name="Marcador de número de diapositiva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016429C2-8AF3-4A24-A932-49F8D7F3C8A8}" type="slidenum">
              <a:rPr lang="es-CO" smtClean="0"/>
              <a:t>‹Nº›</a:t>
            </a:fld>
            <a:endParaRPr lang="es-CO" dirty="0"/>
          </a:p>
        </p:txBody>
      </p:sp>
    </p:spTree>
    <p:extLst>
      <p:ext uri="{BB962C8B-B14F-4D97-AF65-F5344CB8AC3E}">
        <p14:creationId xmlns:p14="http://schemas.microsoft.com/office/powerpoint/2010/main" val="752597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UY"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11</a:t>
            </a:fld>
            <a:endParaRPr lang="en-US" dirty="0"/>
          </a:p>
        </p:txBody>
      </p:sp>
    </p:spTree>
    <p:extLst>
      <p:ext uri="{BB962C8B-B14F-4D97-AF65-F5344CB8AC3E}">
        <p14:creationId xmlns:p14="http://schemas.microsoft.com/office/powerpoint/2010/main" val="498013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CO"/>
          </a:p>
        </p:txBody>
      </p:sp>
      <p:sp>
        <p:nvSpPr>
          <p:cNvPr id="4" name="Marcador de fecha 3"/>
          <p:cNvSpPr>
            <a:spLocks noGrp="1"/>
          </p:cNvSpPr>
          <p:nvPr>
            <p:ph type="dt" sz="half" idx="10"/>
          </p:nvPr>
        </p:nvSpPr>
        <p:spPr/>
        <p:txBody>
          <a:bodyPr/>
          <a:lstStyle/>
          <a:p>
            <a:fld id="{FF096B20-4E95-4839-B9B8-AB923B461698}" type="datetime1">
              <a:rPr lang="es-CO" smtClean="0"/>
              <a:t>5/10/2024</a:t>
            </a:fld>
            <a:endParaRPr lang="es-CO" dirty="0"/>
          </a:p>
        </p:txBody>
      </p:sp>
      <p:sp>
        <p:nvSpPr>
          <p:cNvPr id="5" name="Marcador de pie de página 4"/>
          <p:cNvSpPr>
            <a:spLocks noGrp="1"/>
          </p:cNvSpPr>
          <p:nvPr>
            <p:ph type="ftr" sz="quarter" idx="11"/>
          </p:nvPr>
        </p:nvSpPr>
        <p:spPr/>
        <p:txBody>
          <a:bodyPr/>
          <a:lstStyle/>
          <a:p>
            <a:endParaRPr lang="es-CO" dirty="0"/>
          </a:p>
        </p:txBody>
      </p:sp>
      <p:sp>
        <p:nvSpPr>
          <p:cNvPr id="6" name="Marcador de número de diapositiva 5"/>
          <p:cNvSpPr>
            <a:spLocks noGrp="1"/>
          </p:cNvSpPr>
          <p:nvPr>
            <p:ph type="sldNum" sz="quarter" idx="12"/>
          </p:nvPr>
        </p:nvSpPr>
        <p:spPr/>
        <p:txBody>
          <a:bodyPr/>
          <a:lstStyle/>
          <a:p>
            <a:fld id="{167CCC5E-2B9D-409B-8780-EDBEA03A4F96}" type="slidenum">
              <a:rPr lang="es-CO" smtClean="0"/>
              <a:t>‹Nº›</a:t>
            </a:fld>
            <a:endParaRPr lang="es-CO" dirty="0"/>
          </a:p>
        </p:txBody>
      </p:sp>
    </p:spTree>
    <p:extLst>
      <p:ext uri="{BB962C8B-B14F-4D97-AF65-F5344CB8AC3E}">
        <p14:creationId xmlns:p14="http://schemas.microsoft.com/office/powerpoint/2010/main" val="3953409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148BF3E0-6CEE-4B95-B5BB-8E4EBA3EDB7A}" type="datetime1">
              <a:rPr lang="es-CO" smtClean="0"/>
              <a:t>5/10/2024</a:t>
            </a:fld>
            <a:endParaRPr lang="es-CO" dirty="0"/>
          </a:p>
        </p:txBody>
      </p:sp>
      <p:sp>
        <p:nvSpPr>
          <p:cNvPr id="5" name="Marcador de pie de página 4"/>
          <p:cNvSpPr>
            <a:spLocks noGrp="1"/>
          </p:cNvSpPr>
          <p:nvPr>
            <p:ph type="ftr" sz="quarter" idx="11"/>
          </p:nvPr>
        </p:nvSpPr>
        <p:spPr/>
        <p:txBody>
          <a:bodyPr/>
          <a:lstStyle/>
          <a:p>
            <a:endParaRPr lang="es-CO" dirty="0"/>
          </a:p>
        </p:txBody>
      </p:sp>
      <p:sp>
        <p:nvSpPr>
          <p:cNvPr id="6" name="Marcador de número de diapositiva 5"/>
          <p:cNvSpPr>
            <a:spLocks noGrp="1"/>
          </p:cNvSpPr>
          <p:nvPr>
            <p:ph type="sldNum" sz="quarter" idx="12"/>
          </p:nvPr>
        </p:nvSpPr>
        <p:spPr/>
        <p:txBody>
          <a:bodyPr/>
          <a:lstStyle/>
          <a:p>
            <a:fld id="{167CCC5E-2B9D-409B-8780-EDBEA03A4F96}" type="slidenum">
              <a:rPr lang="es-CO" smtClean="0"/>
              <a:t>‹Nº›</a:t>
            </a:fld>
            <a:endParaRPr lang="es-CO" dirty="0"/>
          </a:p>
        </p:txBody>
      </p:sp>
    </p:spTree>
    <p:extLst>
      <p:ext uri="{BB962C8B-B14F-4D97-AF65-F5344CB8AC3E}">
        <p14:creationId xmlns:p14="http://schemas.microsoft.com/office/powerpoint/2010/main" val="2563532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58002ECE-3956-4C08-BCE6-D3C9789BF1AC}" type="datetime1">
              <a:rPr lang="es-CO" smtClean="0"/>
              <a:t>5/10/2024</a:t>
            </a:fld>
            <a:endParaRPr lang="es-CO" dirty="0"/>
          </a:p>
        </p:txBody>
      </p:sp>
      <p:sp>
        <p:nvSpPr>
          <p:cNvPr id="5" name="Marcador de pie de página 4"/>
          <p:cNvSpPr>
            <a:spLocks noGrp="1"/>
          </p:cNvSpPr>
          <p:nvPr>
            <p:ph type="ftr" sz="quarter" idx="11"/>
          </p:nvPr>
        </p:nvSpPr>
        <p:spPr/>
        <p:txBody>
          <a:bodyPr/>
          <a:lstStyle/>
          <a:p>
            <a:endParaRPr lang="es-CO" dirty="0"/>
          </a:p>
        </p:txBody>
      </p:sp>
      <p:sp>
        <p:nvSpPr>
          <p:cNvPr id="6" name="Marcador de número de diapositiva 5"/>
          <p:cNvSpPr>
            <a:spLocks noGrp="1"/>
          </p:cNvSpPr>
          <p:nvPr>
            <p:ph type="sldNum" sz="quarter" idx="12"/>
          </p:nvPr>
        </p:nvSpPr>
        <p:spPr/>
        <p:txBody>
          <a:bodyPr/>
          <a:lstStyle/>
          <a:p>
            <a:fld id="{167CCC5E-2B9D-409B-8780-EDBEA03A4F96}" type="slidenum">
              <a:rPr lang="es-CO" smtClean="0"/>
              <a:t>‹Nº›</a:t>
            </a:fld>
            <a:endParaRPr lang="es-CO" dirty="0"/>
          </a:p>
        </p:txBody>
      </p:sp>
    </p:spTree>
    <p:extLst>
      <p:ext uri="{BB962C8B-B14F-4D97-AF65-F5344CB8AC3E}">
        <p14:creationId xmlns:p14="http://schemas.microsoft.com/office/powerpoint/2010/main" val="3480683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39C157D1-9CCD-4077-8B59-B9CBD1F12E85}" type="datetime1">
              <a:rPr lang="es-CO" smtClean="0"/>
              <a:t>5/10/2024</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extLst>
      <p:ext uri="{BB962C8B-B14F-4D97-AF65-F5344CB8AC3E}">
        <p14:creationId xmlns:p14="http://schemas.microsoft.com/office/powerpoint/2010/main" val="4165477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7E7E7E"/>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7241D9-7DFD-46C8-BF81-AC9A8511B9C3}" type="datetime1">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5/10/2024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7665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F476DE71-E508-491D-9CC5-4771E0DC003B}" type="datetime1">
              <a:rPr lang="es-CO" smtClean="0"/>
              <a:t>5/10/2024</a:t>
            </a:fld>
            <a:endParaRPr lang="es-CO" dirty="0"/>
          </a:p>
        </p:txBody>
      </p:sp>
      <p:sp>
        <p:nvSpPr>
          <p:cNvPr id="5" name="Marcador de pie de página 4"/>
          <p:cNvSpPr>
            <a:spLocks noGrp="1"/>
          </p:cNvSpPr>
          <p:nvPr>
            <p:ph type="ftr" sz="quarter" idx="11"/>
          </p:nvPr>
        </p:nvSpPr>
        <p:spPr/>
        <p:txBody>
          <a:bodyPr/>
          <a:lstStyle/>
          <a:p>
            <a:endParaRPr lang="es-CO" dirty="0"/>
          </a:p>
        </p:txBody>
      </p:sp>
      <p:sp>
        <p:nvSpPr>
          <p:cNvPr id="6" name="Marcador de número de diapositiva 5"/>
          <p:cNvSpPr>
            <a:spLocks noGrp="1"/>
          </p:cNvSpPr>
          <p:nvPr>
            <p:ph type="sldNum" sz="quarter" idx="12"/>
          </p:nvPr>
        </p:nvSpPr>
        <p:spPr/>
        <p:txBody>
          <a:bodyPr/>
          <a:lstStyle/>
          <a:p>
            <a:fld id="{167CCC5E-2B9D-409B-8780-EDBEA03A4F96}" type="slidenum">
              <a:rPr lang="es-CO" smtClean="0"/>
              <a:t>‹Nº›</a:t>
            </a:fld>
            <a:endParaRPr lang="es-CO" dirty="0"/>
          </a:p>
        </p:txBody>
      </p:sp>
    </p:spTree>
    <p:extLst>
      <p:ext uri="{BB962C8B-B14F-4D97-AF65-F5344CB8AC3E}">
        <p14:creationId xmlns:p14="http://schemas.microsoft.com/office/powerpoint/2010/main" val="1147326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887F296E-0A7E-478D-B10D-20B5A10A7CF6}" type="datetime1">
              <a:rPr lang="es-CO" smtClean="0"/>
              <a:t>5/10/2024</a:t>
            </a:fld>
            <a:endParaRPr lang="es-CO" dirty="0"/>
          </a:p>
        </p:txBody>
      </p:sp>
      <p:sp>
        <p:nvSpPr>
          <p:cNvPr id="5" name="Marcador de pie de página 4"/>
          <p:cNvSpPr>
            <a:spLocks noGrp="1"/>
          </p:cNvSpPr>
          <p:nvPr>
            <p:ph type="ftr" sz="quarter" idx="11"/>
          </p:nvPr>
        </p:nvSpPr>
        <p:spPr/>
        <p:txBody>
          <a:bodyPr/>
          <a:lstStyle/>
          <a:p>
            <a:endParaRPr lang="es-CO" dirty="0"/>
          </a:p>
        </p:txBody>
      </p:sp>
      <p:sp>
        <p:nvSpPr>
          <p:cNvPr id="6" name="Marcador de número de diapositiva 5"/>
          <p:cNvSpPr>
            <a:spLocks noGrp="1"/>
          </p:cNvSpPr>
          <p:nvPr>
            <p:ph type="sldNum" sz="quarter" idx="12"/>
          </p:nvPr>
        </p:nvSpPr>
        <p:spPr/>
        <p:txBody>
          <a:bodyPr/>
          <a:lstStyle/>
          <a:p>
            <a:fld id="{167CCC5E-2B9D-409B-8780-EDBEA03A4F96}" type="slidenum">
              <a:rPr lang="es-CO" smtClean="0"/>
              <a:t>‹Nº›</a:t>
            </a:fld>
            <a:endParaRPr lang="es-CO" dirty="0"/>
          </a:p>
        </p:txBody>
      </p:sp>
    </p:spTree>
    <p:extLst>
      <p:ext uri="{BB962C8B-B14F-4D97-AF65-F5344CB8AC3E}">
        <p14:creationId xmlns:p14="http://schemas.microsoft.com/office/powerpoint/2010/main" val="534274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CB9105CB-4954-4CC1-94A2-304B97C7C42D}" type="datetime1">
              <a:rPr lang="es-CO" smtClean="0"/>
              <a:t>5/10/2024</a:t>
            </a:fld>
            <a:endParaRPr lang="es-CO" dirty="0"/>
          </a:p>
        </p:txBody>
      </p:sp>
      <p:sp>
        <p:nvSpPr>
          <p:cNvPr id="6" name="Marcador de pie de página 5"/>
          <p:cNvSpPr>
            <a:spLocks noGrp="1"/>
          </p:cNvSpPr>
          <p:nvPr>
            <p:ph type="ftr" sz="quarter" idx="11"/>
          </p:nvPr>
        </p:nvSpPr>
        <p:spPr/>
        <p:txBody>
          <a:bodyPr/>
          <a:lstStyle/>
          <a:p>
            <a:endParaRPr lang="es-CO" dirty="0"/>
          </a:p>
        </p:txBody>
      </p:sp>
      <p:sp>
        <p:nvSpPr>
          <p:cNvPr id="7" name="Marcador de número de diapositiva 6"/>
          <p:cNvSpPr>
            <a:spLocks noGrp="1"/>
          </p:cNvSpPr>
          <p:nvPr>
            <p:ph type="sldNum" sz="quarter" idx="12"/>
          </p:nvPr>
        </p:nvSpPr>
        <p:spPr/>
        <p:txBody>
          <a:bodyPr/>
          <a:lstStyle/>
          <a:p>
            <a:fld id="{167CCC5E-2B9D-409B-8780-EDBEA03A4F96}" type="slidenum">
              <a:rPr lang="es-CO" smtClean="0"/>
              <a:t>‹Nº›</a:t>
            </a:fld>
            <a:endParaRPr lang="es-CO" dirty="0"/>
          </a:p>
        </p:txBody>
      </p:sp>
    </p:spTree>
    <p:extLst>
      <p:ext uri="{BB962C8B-B14F-4D97-AF65-F5344CB8AC3E}">
        <p14:creationId xmlns:p14="http://schemas.microsoft.com/office/powerpoint/2010/main" val="220158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AE531192-A102-401B-9CB0-A8A0D2E902A4}" type="datetime1">
              <a:rPr lang="es-CO" smtClean="0"/>
              <a:t>5/10/2024</a:t>
            </a:fld>
            <a:endParaRPr lang="es-CO" dirty="0"/>
          </a:p>
        </p:txBody>
      </p:sp>
      <p:sp>
        <p:nvSpPr>
          <p:cNvPr id="8" name="Marcador de pie de página 7"/>
          <p:cNvSpPr>
            <a:spLocks noGrp="1"/>
          </p:cNvSpPr>
          <p:nvPr>
            <p:ph type="ftr" sz="quarter" idx="11"/>
          </p:nvPr>
        </p:nvSpPr>
        <p:spPr/>
        <p:txBody>
          <a:bodyPr/>
          <a:lstStyle/>
          <a:p>
            <a:endParaRPr lang="es-CO" dirty="0"/>
          </a:p>
        </p:txBody>
      </p:sp>
      <p:sp>
        <p:nvSpPr>
          <p:cNvPr id="9" name="Marcador de número de diapositiva 8"/>
          <p:cNvSpPr>
            <a:spLocks noGrp="1"/>
          </p:cNvSpPr>
          <p:nvPr>
            <p:ph type="sldNum" sz="quarter" idx="12"/>
          </p:nvPr>
        </p:nvSpPr>
        <p:spPr/>
        <p:txBody>
          <a:bodyPr/>
          <a:lstStyle/>
          <a:p>
            <a:fld id="{167CCC5E-2B9D-409B-8780-EDBEA03A4F96}" type="slidenum">
              <a:rPr lang="es-CO" smtClean="0"/>
              <a:t>‹Nº›</a:t>
            </a:fld>
            <a:endParaRPr lang="es-CO" dirty="0"/>
          </a:p>
        </p:txBody>
      </p:sp>
    </p:spTree>
    <p:extLst>
      <p:ext uri="{BB962C8B-B14F-4D97-AF65-F5344CB8AC3E}">
        <p14:creationId xmlns:p14="http://schemas.microsoft.com/office/powerpoint/2010/main" val="278801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F49A1F47-7194-40D8-8494-61A2F509809E}" type="datetime1">
              <a:rPr lang="es-CO" smtClean="0"/>
              <a:t>5/10/2024</a:t>
            </a:fld>
            <a:endParaRPr lang="es-CO" dirty="0"/>
          </a:p>
        </p:txBody>
      </p:sp>
      <p:sp>
        <p:nvSpPr>
          <p:cNvPr id="4" name="Marcador de pie de página 3"/>
          <p:cNvSpPr>
            <a:spLocks noGrp="1"/>
          </p:cNvSpPr>
          <p:nvPr>
            <p:ph type="ftr" sz="quarter" idx="11"/>
          </p:nvPr>
        </p:nvSpPr>
        <p:spPr/>
        <p:txBody>
          <a:bodyPr/>
          <a:lstStyle/>
          <a:p>
            <a:endParaRPr lang="es-CO" dirty="0"/>
          </a:p>
        </p:txBody>
      </p:sp>
      <p:sp>
        <p:nvSpPr>
          <p:cNvPr id="5" name="Marcador de número de diapositiva 4"/>
          <p:cNvSpPr>
            <a:spLocks noGrp="1"/>
          </p:cNvSpPr>
          <p:nvPr>
            <p:ph type="sldNum" sz="quarter" idx="12"/>
          </p:nvPr>
        </p:nvSpPr>
        <p:spPr/>
        <p:txBody>
          <a:bodyPr/>
          <a:lstStyle/>
          <a:p>
            <a:fld id="{167CCC5E-2B9D-409B-8780-EDBEA03A4F96}" type="slidenum">
              <a:rPr lang="es-CO" smtClean="0"/>
              <a:t>‹Nº›</a:t>
            </a:fld>
            <a:endParaRPr lang="es-CO" dirty="0"/>
          </a:p>
        </p:txBody>
      </p:sp>
    </p:spTree>
    <p:extLst>
      <p:ext uri="{BB962C8B-B14F-4D97-AF65-F5344CB8AC3E}">
        <p14:creationId xmlns:p14="http://schemas.microsoft.com/office/powerpoint/2010/main" val="2480044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CD56FDD-C6D9-4506-B777-411963DC8673}" type="datetime1">
              <a:rPr lang="es-CO" smtClean="0"/>
              <a:t>5/10/2024</a:t>
            </a:fld>
            <a:endParaRPr lang="es-CO" dirty="0"/>
          </a:p>
        </p:txBody>
      </p:sp>
      <p:sp>
        <p:nvSpPr>
          <p:cNvPr id="3" name="Marcador de pie de página 2"/>
          <p:cNvSpPr>
            <a:spLocks noGrp="1"/>
          </p:cNvSpPr>
          <p:nvPr>
            <p:ph type="ftr" sz="quarter" idx="11"/>
          </p:nvPr>
        </p:nvSpPr>
        <p:spPr/>
        <p:txBody>
          <a:bodyPr/>
          <a:lstStyle/>
          <a:p>
            <a:endParaRPr lang="es-CO" dirty="0"/>
          </a:p>
        </p:txBody>
      </p:sp>
      <p:sp>
        <p:nvSpPr>
          <p:cNvPr id="4" name="Marcador de número de diapositiva 3"/>
          <p:cNvSpPr>
            <a:spLocks noGrp="1"/>
          </p:cNvSpPr>
          <p:nvPr>
            <p:ph type="sldNum" sz="quarter" idx="12"/>
          </p:nvPr>
        </p:nvSpPr>
        <p:spPr/>
        <p:txBody>
          <a:bodyPr/>
          <a:lstStyle/>
          <a:p>
            <a:fld id="{167CCC5E-2B9D-409B-8780-EDBEA03A4F96}" type="slidenum">
              <a:rPr lang="es-CO" smtClean="0"/>
              <a:t>‹Nº›</a:t>
            </a:fld>
            <a:endParaRPr lang="es-CO" dirty="0"/>
          </a:p>
        </p:txBody>
      </p:sp>
    </p:spTree>
    <p:extLst>
      <p:ext uri="{BB962C8B-B14F-4D97-AF65-F5344CB8AC3E}">
        <p14:creationId xmlns:p14="http://schemas.microsoft.com/office/powerpoint/2010/main" val="268584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AF355C1F-CC30-490A-B024-B8ECEAA4AD9C}" type="datetime1">
              <a:rPr lang="es-CO" smtClean="0"/>
              <a:t>5/10/2024</a:t>
            </a:fld>
            <a:endParaRPr lang="es-CO" dirty="0"/>
          </a:p>
        </p:txBody>
      </p:sp>
      <p:sp>
        <p:nvSpPr>
          <p:cNvPr id="6" name="Marcador de pie de página 5"/>
          <p:cNvSpPr>
            <a:spLocks noGrp="1"/>
          </p:cNvSpPr>
          <p:nvPr>
            <p:ph type="ftr" sz="quarter" idx="11"/>
          </p:nvPr>
        </p:nvSpPr>
        <p:spPr/>
        <p:txBody>
          <a:bodyPr/>
          <a:lstStyle/>
          <a:p>
            <a:endParaRPr lang="es-CO" dirty="0"/>
          </a:p>
        </p:txBody>
      </p:sp>
      <p:sp>
        <p:nvSpPr>
          <p:cNvPr id="7" name="Marcador de número de diapositiva 6"/>
          <p:cNvSpPr>
            <a:spLocks noGrp="1"/>
          </p:cNvSpPr>
          <p:nvPr>
            <p:ph type="sldNum" sz="quarter" idx="12"/>
          </p:nvPr>
        </p:nvSpPr>
        <p:spPr/>
        <p:txBody>
          <a:bodyPr/>
          <a:lstStyle/>
          <a:p>
            <a:fld id="{167CCC5E-2B9D-409B-8780-EDBEA03A4F96}" type="slidenum">
              <a:rPr lang="es-CO" smtClean="0"/>
              <a:t>‹Nº›</a:t>
            </a:fld>
            <a:endParaRPr lang="es-CO" dirty="0"/>
          </a:p>
        </p:txBody>
      </p:sp>
    </p:spTree>
    <p:extLst>
      <p:ext uri="{BB962C8B-B14F-4D97-AF65-F5344CB8AC3E}">
        <p14:creationId xmlns:p14="http://schemas.microsoft.com/office/powerpoint/2010/main" val="3474997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4ADA114D-DC0A-4089-8A6A-6D64AEF481AB}" type="datetime1">
              <a:rPr lang="es-CO" smtClean="0"/>
              <a:t>5/10/2024</a:t>
            </a:fld>
            <a:endParaRPr lang="es-CO" dirty="0"/>
          </a:p>
        </p:txBody>
      </p:sp>
      <p:sp>
        <p:nvSpPr>
          <p:cNvPr id="6" name="Marcador de pie de página 5"/>
          <p:cNvSpPr>
            <a:spLocks noGrp="1"/>
          </p:cNvSpPr>
          <p:nvPr>
            <p:ph type="ftr" sz="quarter" idx="11"/>
          </p:nvPr>
        </p:nvSpPr>
        <p:spPr/>
        <p:txBody>
          <a:bodyPr/>
          <a:lstStyle/>
          <a:p>
            <a:endParaRPr lang="es-CO" dirty="0"/>
          </a:p>
        </p:txBody>
      </p:sp>
      <p:sp>
        <p:nvSpPr>
          <p:cNvPr id="7" name="Marcador de número de diapositiva 6"/>
          <p:cNvSpPr>
            <a:spLocks noGrp="1"/>
          </p:cNvSpPr>
          <p:nvPr>
            <p:ph type="sldNum" sz="quarter" idx="12"/>
          </p:nvPr>
        </p:nvSpPr>
        <p:spPr/>
        <p:txBody>
          <a:bodyPr/>
          <a:lstStyle/>
          <a:p>
            <a:fld id="{167CCC5E-2B9D-409B-8780-EDBEA03A4F96}" type="slidenum">
              <a:rPr lang="es-CO" smtClean="0"/>
              <a:t>‹Nº›</a:t>
            </a:fld>
            <a:endParaRPr lang="es-CO" dirty="0"/>
          </a:p>
        </p:txBody>
      </p:sp>
    </p:spTree>
    <p:extLst>
      <p:ext uri="{BB962C8B-B14F-4D97-AF65-F5344CB8AC3E}">
        <p14:creationId xmlns:p14="http://schemas.microsoft.com/office/powerpoint/2010/main" val="3947237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57000"/>
            <a:lum/>
          </a:blip>
          <a:srcRect/>
          <a:stretch>
            <a:fillRect l="-1000" r="-1000"/>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83E66D-BB8B-4EB7-86AC-C13F5DA6C5C7}" type="datetime1">
              <a:rPr lang="es-CO" smtClean="0"/>
              <a:t>5/10/2024</a:t>
            </a:fld>
            <a:endParaRPr lang="es-CO"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7CCC5E-2B9D-409B-8780-EDBEA03A4F96}" type="slidenum">
              <a:rPr lang="es-CO" smtClean="0"/>
              <a:t>‹Nº›</a:t>
            </a:fld>
            <a:endParaRPr lang="es-CO" dirty="0"/>
          </a:p>
        </p:txBody>
      </p:sp>
    </p:spTree>
    <p:extLst>
      <p:ext uri="{BB962C8B-B14F-4D97-AF65-F5344CB8AC3E}">
        <p14:creationId xmlns:p14="http://schemas.microsoft.com/office/powerpoint/2010/main" val="2343301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6.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alcaldiabogota.gov.co/sisjur/normas/Norma1.jsp?i=135360" TargetMode="Externa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alcaldiabogota.gov.co/sisjur/normas/Norma1.jsp?i=135360"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alcaldiabogota.gov.co/sisjur/normas/Norma1.jsp?i=135360" TargetMode="Externa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alcaldiabogota.gov.co/sisjur/normas/Norma1.jsp?i=135360"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alcaldiabogota.gov.co/sisjur/normas/Norma1.jsp?i=135360"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alcaldiabogota.gov.co/sisjur/normas/Norma1.jsp?i=135360" TargetMode="External"/><Relationship Id="rId1" Type="http://schemas.openxmlformats.org/officeDocument/2006/relationships/slideLayout" Target="../slideLayouts/slideLayout6.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381000"/>
            <a:ext cx="12192000" cy="7239000"/>
          </a:xfrm>
          <a:prstGeom prst="rect">
            <a:avLst/>
          </a:prstGeom>
        </p:spPr>
      </p:pic>
      <p:pic>
        <p:nvPicPr>
          <p:cNvPr id="4" name="object 4"/>
          <p:cNvPicPr/>
          <p:nvPr/>
        </p:nvPicPr>
        <p:blipFill>
          <a:blip r:embed="rId3" cstate="print"/>
          <a:stretch>
            <a:fillRect/>
          </a:stretch>
        </p:blipFill>
        <p:spPr>
          <a:xfrm>
            <a:off x="3694632" y="1132318"/>
            <a:ext cx="2923032" cy="2311908"/>
          </a:xfrm>
          <a:prstGeom prst="rect">
            <a:avLst/>
          </a:prstGeom>
        </p:spPr>
      </p:pic>
      <p:sp>
        <p:nvSpPr>
          <p:cNvPr id="5" name="object 4"/>
          <p:cNvSpPr txBox="1"/>
          <p:nvPr/>
        </p:nvSpPr>
        <p:spPr>
          <a:xfrm>
            <a:off x="6230679" y="4426355"/>
            <a:ext cx="5408694" cy="382156"/>
          </a:xfrm>
          <a:prstGeom prst="rect">
            <a:avLst/>
          </a:prstGeom>
        </p:spPr>
        <p:txBody>
          <a:bodyPr vert="horz" wrap="square" lIns="0" tIns="12700" rIns="0" bIns="0" rtlCol="0" anchor="ctr">
            <a:spAutoFit/>
          </a:bodyPr>
          <a:lstStyle>
            <a:lvl1pPr marL="12700" marR="5080">
              <a:lnSpc>
                <a:spcPct val="100000"/>
              </a:lnSpc>
              <a:spcBef>
                <a:spcPts val="100"/>
              </a:spcBef>
              <a:buNone/>
              <a:defRPr sz="2400" b="1" spc="-5">
                <a:solidFill>
                  <a:srgbClr val="7E7E7E"/>
                </a:solidFill>
                <a:latin typeface="Century Gothic" panose="020B0502020202020204" pitchFamily="34" charset="0"/>
                <a:ea typeface="+mj-ea"/>
                <a:cs typeface="Calibri"/>
              </a:defRPr>
            </a:lvl1pPr>
          </a:lstStyle>
          <a:p>
            <a:pPr algn="ctr"/>
            <a:r>
              <a:rPr lang="es-ES" dirty="0" smtClean="0">
                <a:solidFill>
                  <a:schemeClr val="bg1"/>
                </a:solidFill>
                <a:latin typeface="+mn-lt"/>
              </a:rPr>
              <a:t>Plan </a:t>
            </a:r>
            <a:r>
              <a:rPr lang="es-ES" dirty="0">
                <a:solidFill>
                  <a:schemeClr val="bg1"/>
                </a:solidFill>
                <a:latin typeface="+mn-lt"/>
              </a:rPr>
              <a:t>Estratégico </a:t>
            </a:r>
            <a:r>
              <a:rPr lang="es-ES" dirty="0" smtClean="0">
                <a:solidFill>
                  <a:schemeClr val="bg1"/>
                </a:solidFill>
                <a:latin typeface="+mn-lt"/>
              </a:rPr>
              <a:t>Institucional 2024 -2028 </a:t>
            </a:r>
            <a:endParaRPr dirty="0">
              <a:solidFill>
                <a:schemeClr val="bg1"/>
              </a:solidFill>
              <a:latin typeface="+mn-lt"/>
            </a:endParaRPr>
          </a:p>
        </p:txBody>
      </p:sp>
      <p:sp>
        <p:nvSpPr>
          <p:cNvPr id="3" name="Marcador de número de diapositiva 2"/>
          <p:cNvSpPr>
            <a:spLocks noGrp="1"/>
          </p:cNvSpPr>
          <p:nvPr>
            <p:ph type="sldNum" sz="quarter" idx="7"/>
          </p:nvPr>
        </p:nvSpPr>
        <p:spPr/>
        <p:txBody>
          <a:bodyPr/>
          <a:lstStyle/>
          <a:p>
            <a:fld id="{B6F15528-21DE-4FAA-801E-634DDDAF4B2B}" type="slidenum">
              <a:rPr lang="es-CO" smtClean="0"/>
              <a:t>1</a:t>
            </a:fld>
            <a:endParaRPr lang="es-CO" dirty="0"/>
          </a:p>
        </p:txBody>
      </p:sp>
    </p:spTree>
    <p:extLst>
      <p:ext uri="{BB962C8B-B14F-4D97-AF65-F5344CB8AC3E}">
        <p14:creationId xmlns:p14="http://schemas.microsoft.com/office/powerpoint/2010/main" val="3650454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p:cNvSpPr>
            <a:spLocks noGrp="1"/>
          </p:cNvSpPr>
          <p:nvPr>
            <p:ph type="sldNum" sz="quarter" idx="12"/>
          </p:nvPr>
        </p:nvSpPr>
        <p:spPr>
          <a:xfrm>
            <a:off x="8593509" y="5740384"/>
            <a:ext cx="2743200" cy="365125"/>
          </a:xfrm>
        </p:spPr>
        <p:txBody>
          <a:bodyPr/>
          <a:lstStyle/>
          <a:p>
            <a:pPr algn="l"/>
            <a:fld id="{167CCC5E-2B9D-409B-8780-EDBEA03A4F96}" type="slidenum">
              <a:rPr lang="es-CO" smtClean="0"/>
              <a:pPr algn="l"/>
              <a:t>10</a:t>
            </a:fld>
            <a:endParaRPr lang="es-CO" dirty="0"/>
          </a:p>
        </p:txBody>
      </p:sp>
      <p:sp>
        <p:nvSpPr>
          <p:cNvPr id="2" name="Rectángulo 1"/>
          <p:cNvSpPr/>
          <p:nvPr/>
        </p:nvSpPr>
        <p:spPr>
          <a:xfrm>
            <a:off x="443552" y="338132"/>
            <a:ext cx="2908489" cy="338554"/>
          </a:xfrm>
          <a:prstGeom prst="rect">
            <a:avLst/>
          </a:prstGeom>
        </p:spPr>
        <p:txBody>
          <a:bodyPr wrap="none">
            <a:spAutoFit/>
          </a:bodyPr>
          <a:lstStyle/>
          <a:p>
            <a:pPr algn="just"/>
            <a:r>
              <a:rPr lang="es-CO" altLang="es-CO" sz="1600" cap="all" dirty="0" smtClean="0">
                <a:solidFill>
                  <a:srgbClr val="222222"/>
                </a:solidFill>
              </a:rPr>
              <a:t>3. D</a:t>
            </a:r>
            <a:r>
              <a:rPr lang="es-CO" sz="1600" dirty="0" smtClean="0"/>
              <a:t>IAGNÓSTICO INSTITUCIONAL</a:t>
            </a:r>
            <a:endParaRPr lang="es-CO" sz="1600" dirty="0"/>
          </a:p>
        </p:txBody>
      </p:sp>
      <p:sp>
        <p:nvSpPr>
          <p:cNvPr id="4" name="Rectángulo 3"/>
          <p:cNvSpPr/>
          <p:nvPr/>
        </p:nvSpPr>
        <p:spPr>
          <a:xfrm>
            <a:off x="609591" y="807429"/>
            <a:ext cx="10252114" cy="882742"/>
          </a:xfrm>
          <a:prstGeom prst="rect">
            <a:avLst/>
          </a:prstGeom>
        </p:spPr>
        <p:txBody>
          <a:bodyPr wrap="square">
            <a:spAutoFit/>
          </a:bodyPr>
          <a:lstStyle/>
          <a:p>
            <a:pPr algn="just">
              <a:lnSpc>
                <a:spcPct val="107000"/>
              </a:lnSpc>
              <a:spcAft>
                <a:spcPts val="800"/>
              </a:spcAft>
            </a:pPr>
            <a:r>
              <a:rPr lang="es-CO" sz="1600" dirty="0" smtClean="0">
                <a:ea typeface="Calibri" panose="020F0502020204030204" pitchFamily="34" charset="0"/>
              </a:rPr>
              <a:t>Por medio de ejercicios de </a:t>
            </a:r>
            <a:r>
              <a:rPr lang="es-CO" sz="1600" dirty="0">
                <a:ea typeface="Calibri" panose="020F0502020204030204" pitchFamily="34" charset="0"/>
              </a:rPr>
              <a:t>participación con grupos de interés, ciudadanía, servidores y servidoras se </a:t>
            </a:r>
            <a:r>
              <a:rPr lang="es-CO" sz="1600" dirty="0" smtClean="0">
                <a:ea typeface="Calibri" panose="020F0502020204030204" pitchFamily="34" charset="0"/>
              </a:rPr>
              <a:t>propone </a:t>
            </a:r>
            <a:r>
              <a:rPr lang="es-CO" sz="1600" dirty="0">
                <a:ea typeface="Calibri" panose="020F0502020204030204" pitchFamily="34" charset="0"/>
              </a:rPr>
              <a:t>una metodología de análisis colectivo para </a:t>
            </a:r>
            <a:r>
              <a:rPr lang="es-ES" sz="1600" dirty="0">
                <a:ea typeface="Calibri" panose="020F0502020204030204" pitchFamily="34" charset="0"/>
              </a:rPr>
              <a:t>conocer el estado actual de la gestión de la entidad y </a:t>
            </a:r>
            <a:r>
              <a:rPr lang="es-ES" sz="1600" dirty="0" smtClean="0">
                <a:ea typeface="Calibri" panose="020F0502020204030204" pitchFamily="34" charset="0"/>
              </a:rPr>
              <a:t>se trazan </a:t>
            </a:r>
            <a:r>
              <a:rPr lang="es-ES" sz="1600" dirty="0">
                <a:ea typeface="Calibri" panose="020F0502020204030204" pitchFamily="34" charset="0"/>
              </a:rPr>
              <a:t>las siguientes </a:t>
            </a:r>
            <a:r>
              <a:rPr lang="es-ES" sz="1600" dirty="0" smtClean="0">
                <a:ea typeface="Calibri" panose="020F0502020204030204" pitchFamily="34" charset="0"/>
              </a:rPr>
              <a:t>recomendaciones para la entidad:</a:t>
            </a:r>
            <a:endParaRPr lang="es-CO" sz="1600" dirty="0" smtClean="0">
              <a:ea typeface="Calibri" panose="020F0502020204030204" pitchFamily="34" charset="0"/>
            </a:endParaRPr>
          </a:p>
        </p:txBody>
      </p:sp>
      <p:sp>
        <p:nvSpPr>
          <p:cNvPr id="18" name="SlideModel shp155">
            <a:extLst>
              <a:ext uri="{FF2B5EF4-FFF2-40B4-BE49-F238E27FC236}">
                <a16:creationId xmlns:a16="http://schemas.microsoft.com/office/drawing/2014/main" xmlns="" id="{E3E0933C-730B-134E-93BC-F3F1809DC5D6}"/>
              </a:ext>
            </a:extLst>
          </p:cNvPr>
          <p:cNvSpPr/>
          <p:nvPr/>
        </p:nvSpPr>
        <p:spPr>
          <a:xfrm>
            <a:off x="609591" y="1951657"/>
            <a:ext cx="10021377" cy="16014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900" dirty="0"/>
          </a:p>
        </p:txBody>
      </p:sp>
      <p:sp>
        <p:nvSpPr>
          <p:cNvPr id="19" name="SlideModel shp156">
            <a:extLst>
              <a:ext uri="{FF2B5EF4-FFF2-40B4-BE49-F238E27FC236}">
                <a16:creationId xmlns:a16="http://schemas.microsoft.com/office/drawing/2014/main" xmlns="" id="{E39D60C1-2B35-5842-AFC5-6CB80EED2E2D}"/>
              </a:ext>
            </a:extLst>
          </p:cNvPr>
          <p:cNvSpPr/>
          <p:nvPr/>
        </p:nvSpPr>
        <p:spPr>
          <a:xfrm>
            <a:off x="609592" y="1951657"/>
            <a:ext cx="106680" cy="16014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0" name="SlideModel shp157">
            <a:extLst>
              <a:ext uri="{FF2B5EF4-FFF2-40B4-BE49-F238E27FC236}">
                <a16:creationId xmlns:a16="http://schemas.microsoft.com/office/drawing/2014/main" xmlns="" id="{87CE4E5F-27C1-A743-8058-463CE2E25E8C}"/>
              </a:ext>
            </a:extLst>
          </p:cNvPr>
          <p:cNvSpPr txBox="1"/>
          <p:nvPr/>
        </p:nvSpPr>
        <p:spPr>
          <a:xfrm>
            <a:off x="1816671" y="1970374"/>
            <a:ext cx="7645876" cy="369332"/>
          </a:xfrm>
          <a:prstGeom prst="rect">
            <a:avLst/>
          </a:prstGeom>
          <a:noFill/>
        </p:spPr>
        <p:txBody>
          <a:bodyPr wrap="none" rtlCol="0" anchor="b" anchorCtr="0">
            <a:spAutoFit/>
          </a:bodyPr>
          <a:lstStyle/>
          <a:p>
            <a:r>
              <a:rPr lang="es-ES" b="1" dirty="0"/>
              <a:t>Fortalecer el patrimonio cultural como eje central del ordenamiento </a:t>
            </a:r>
            <a:r>
              <a:rPr lang="es-ES" b="1" dirty="0" smtClean="0"/>
              <a:t>territorial</a:t>
            </a:r>
            <a:endParaRPr lang="en-US" sz="1600" b="1" dirty="0">
              <a:solidFill>
                <a:schemeClr val="tx2"/>
              </a:solidFill>
              <a:ea typeface="League Spartan" charset="0"/>
              <a:cs typeface="Poppins" pitchFamily="2" charset="77"/>
            </a:endParaRPr>
          </a:p>
        </p:txBody>
      </p:sp>
      <p:sp>
        <p:nvSpPr>
          <p:cNvPr id="21" name="SlideModel shp158">
            <a:extLst>
              <a:ext uri="{FF2B5EF4-FFF2-40B4-BE49-F238E27FC236}">
                <a16:creationId xmlns:a16="http://schemas.microsoft.com/office/drawing/2014/main" xmlns="" id="{4087EA86-A9D0-5B43-B610-6937598860E0}"/>
              </a:ext>
            </a:extLst>
          </p:cNvPr>
          <p:cNvSpPr txBox="1">
            <a:spLocks/>
          </p:cNvSpPr>
          <p:nvPr/>
        </p:nvSpPr>
        <p:spPr>
          <a:xfrm>
            <a:off x="2122357" y="2389701"/>
            <a:ext cx="8312356" cy="108029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r>
              <a:rPr lang="es-ES" sz="1400" spc="-75" dirty="0">
                <a:solidFill>
                  <a:schemeClr val="tx1"/>
                </a:solidFill>
                <a:latin typeface="+mn-lt"/>
                <a:ea typeface="Open Sans" panose="020B0606030504020204" pitchFamily="34" charset="0"/>
                <a:cs typeface="Segoe UI Light" panose="020B0502040204020203" pitchFamily="34" charset="0"/>
              </a:rPr>
              <a:t>Articular ejercicios interinstitucionales para posicionar al IDPC como referente en la gestión de la Estructura Integradora de los Patrimonios, promover su divulgación, garantizar el cumplimiento de las obligaciones del instrumento POT y fortalecer la Gerencia de Instrumentos a través de la unificación de su implementación y la gestión de la adopción de los instrumentos formulados con otras entidades relevantes</a:t>
            </a:r>
            <a:r>
              <a:rPr lang="es-ES" sz="1400" spc="-75" dirty="0" smtClean="0">
                <a:solidFill>
                  <a:schemeClr val="tx1"/>
                </a:solidFill>
                <a:latin typeface="+mn-lt"/>
                <a:ea typeface="Open Sans" panose="020B0606030504020204" pitchFamily="34" charset="0"/>
                <a:cs typeface="Segoe UI Light" panose="020B0502040204020203" pitchFamily="34" charset="0"/>
              </a:rPr>
              <a:t>.</a:t>
            </a:r>
            <a:endParaRPr lang="en-IN" sz="1400" spc="-75" dirty="0">
              <a:solidFill>
                <a:schemeClr val="tx1"/>
              </a:solidFill>
              <a:latin typeface="+mn-lt"/>
              <a:ea typeface="Open Sans" panose="020B0606030504020204" pitchFamily="34" charset="0"/>
              <a:cs typeface="Segoe UI Light" panose="020B0502040204020203" pitchFamily="34" charset="0"/>
            </a:endParaRPr>
          </a:p>
        </p:txBody>
      </p:sp>
      <p:sp>
        <p:nvSpPr>
          <p:cNvPr id="22" name="SlideModel shp159">
            <a:extLst>
              <a:ext uri="{FF2B5EF4-FFF2-40B4-BE49-F238E27FC236}">
                <a16:creationId xmlns:a16="http://schemas.microsoft.com/office/drawing/2014/main" xmlns="" id="{05AFFAC4-0981-DD4F-9BB4-0B7561B8157F}"/>
              </a:ext>
            </a:extLst>
          </p:cNvPr>
          <p:cNvSpPr txBox="1"/>
          <p:nvPr/>
        </p:nvSpPr>
        <p:spPr>
          <a:xfrm>
            <a:off x="1003058" y="2177579"/>
            <a:ext cx="678391" cy="553998"/>
          </a:xfrm>
          <a:prstGeom prst="rect">
            <a:avLst/>
          </a:prstGeom>
          <a:noFill/>
        </p:spPr>
        <p:txBody>
          <a:bodyPr wrap="none" rtlCol="0" anchor="ctr" anchorCtr="0">
            <a:spAutoFit/>
          </a:bodyPr>
          <a:lstStyle/>
          <a:p>
            <a:pPr algn="ctr"/>
            <a:r>
              <a:rPr lang="en-US" sz="3000" b="1" dirty="0">
                <a:solidFill>
                  <a:schemeClr val="accent1"/>
                </a:solidFill>
                <a:ea typeface="League Spartan" charset="0"/>
                <a:cs typeface="Poppins" pitchFamily="2" charset="77"/>
              </a:rPr>
              <a:t>01.</a:t>
            </a:r>
          </a:p>
        </p:txBody>
      </p:sp>
      <p:sp>
        <p:nvSpPr>
          <p:cNvPr id="23" name="SlideModel shp175">
            <a:extLst>
              <a:ext uri="{FF2B5EF4-FFF2-40B4-BE49-F238E27FC236}">
                <a16:creationId xmlns:a16="http://schemas.microsoft.com/office/drawing/2014/main" xmlns="" id="{39AEBDBC-C655-D944-904D-F3F47E43173E}"/>
              </a:ext>
            </a:extLst>
          </p:cNvPr>
          <p:cNvSpPr/>
          <p:nvPr/>
        </p:nvSpPr>
        <p:spPr>
          <a:xfrm>
            <a:off x="609591" y="4231176"/>
            <a:ext cx="9914696" cy="14712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4" name="SlideModel shp176">
            <a:extLst>
              <a:ext uri="{FF2B5EF4-FFF2-40B4-BE49-F238E27FC236}">
                <a16:creationId xmlns:a16="http://schemas.microsoft.com/office/drawing/2014/main" xmlns="" id="{75A4132A-D29A-FD4B-A8F7-A75A3CE05515}"/>
              </a:ext>
            </a:extLst>
          </p:cNvPr>
          <p:cNvSpPr/>
          <p:nvPr/>
        </p:nvSpPr>
        <p:spPr>
          <a:xfrm>
            <a:off x="609591" y="4231177"/>
            <a:ext cx="113188" cy="1437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5" name="SlideModel shp177">
            <a:extLst>
              <a:ext uri="{FF2B5EF4-FFF2-40B4-BE49-F238E27FC236}">
                <a16:creationId xmlns:a16="http://schemas.microsoft.com/office/drawing/2014/main" xmlns="" id="{EAB19635-C2B9-6B48-9D36-8101FC031C87}"/>
              </a:ext>
            </a:extLst>
          </p:cNvPr>
          <p:cNvSpPr txBox="1"/>
          <p:nvPr/>
        </p:nvSpPr>
        <p:spPr>
          <a:xfrm>
            <a:off x="1816671" y="4250361"/>
            <a:ext cx="6665351" cy="369332"/>
          </a:xfrm>
          <a:prstGeom prst="rect">
            <a:avLst/>
          </a:prstGeom>
          <a:noFill/>
        </p:spPr>
        <p:txBody>
          <a:bodyPr wrap="none" rtlCol="0" anchor="b" anchorCtr="0">
            <a:spAutoFit/>
          </a:bodyPr>
          <a:lstStyle>
            <a:defPPr>
              <a:defRPr lang="es-CO"/>
            </a:defPPr>
            <a:lvl1pPr>
              <a:defRPr b="1"/>
            </a:lvl1pPr>
          </a:lstStyle>
          <a:p>
            <a:r>
              <a:rPr lang="es-ES" dirty="0"/>
              <a:t>Continuar con la gestión del patrimonio vivo a escala local y barrial</a:t>
            </a:r>
            <a:endParaRPr lang="en-US" dirty="0"/>
          </a:p>
        </p:txBody>
      </p:sp>
      <p:sp>
        <p:nvSpPr>
          <p:cNvPr id="26" name="SlideModel shp178">
            <a:extLst>
              <a:ext uri="{FF2B5EF4-FFF2-40B4-BE49-F238E27FC236}">
                <a16:creationId xmlns:a16="http://schemas.microsoft.com/office/drawing/2014/main" xmlns="" id="{86F9C560-072D-6F43-8DE7-C0D1506B32CF}"/>
              </a:ext>
            </a:extLst>
          </p:cNvPr>
          <p:cNvSpPr txBox="1">
            <a:spLocks/>
          </p:cNvSpPr>
          <p:nvPr/>
        </p:nvSpPr>
        <p:spPr>
          <a:xfrm>
            <a:off x="2028980" y="4657674"/>
            <a:ext cx="8405733" cy="82176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r>
              <a:rPr lang="es-ES" sz="1400" spc="-75" dirty="0">
                <a:solidFill>
                  <a:schemeClr val="tx1"/>
                </a:solidFill>
                <a:latin typeface="+mn-lt"/>
                <a:ea typeface="Open Sans" panose="020B0606030504020204" pitchFamily="34" charset="0"/>
                <a:cs typeface="Segoe UI Light" panose="020B0502040204020203" pitchFamily="34" charset="0"/>
              </a:rPr>
              <a:t>Implementar rutas de reconocimiento patrimonial mediante un enfoque participativo, seguir gestionando el patrimonio arqueológico con ICAHN e IDPC, y crear espacios para destacar la contribución ciudadana en la identificación y valorización de </a:t>
            </a:r>
            <a:r>
              <a:rPr lang="es-ES" sz="1400" spc="-75" dirty="0" smtClean="0">
                <a:solidFill>
                  <a:schemeClr val="tx1"/>
                </a:solidFill>
                <a:latin typeface="+mn-lt"/>
                <a:ea typeface="Open Sans" panose="020B0606030504020204" pitchFamily="34" charset="0"/>
                <a:cs typeface="Segoe UI Light" panose="020B0502040204020203" pitchFamily="34" charset="0"/>
              </a:rPr>
              <a:t>patrimonios.</a:t>
            </a:r>
            <a:endParaRPr lang="en-IN" sz="1400" spc="-75" dirty="0">
              <a:solidFill>
                <a:schemeClr val="tx1"/>
              </a:solidFill>
              <a:latin typeface="+mn-lt"/>
              <a:ea typeface="Open Sans" panose="020B0606030504020204" pitchFamily="34" charset="0"/>
              <a:cs typeface="Segoe UI Light" panose="020B0502040204020203" pitchFamily="34" charset="0"/>
            </a:endParaRPr>
          </a:p>
        </p:txBody>
      </p:sp>
      <p:sp>
        <p:nvSpPr>
          <p:cNvPr id="27" name="SlideModel shp179">
            <a:extLst>
              <a:ext uri="{FF2B5EF4-FFF2-40B4-BE49-F238E27FC236}">
                <a16:creationId xmlns:a16="http://schemas.microsoft.com/office/drawing/2014/main" xmlns="" id="{1EA304F3-6D55-1A4B-B794-4A2A79050B76}"/>
              </a:ext>
            </a:extLst>
          </p:cNvPr>
          <p:cNvSpPr txBox="1"/>
          <p:nvPr/>
        </p:nvSpPr>
        <p:spPr>
          <a:xfrm>
            <a:off x="992761" y="4457097"/>
            <a:ext cx="678391" cy="553998"/>
          </a:xfrm>
          <a:prstGeom prst="rect">
            <a:avLst/>
          </a:prstGeom>
          <a:noFill/>
        </p:spPr>
        <p:txBody>
          <a:bodyPr wrap="none" rtlCol="0" anchor="ctr" anchorCtr="0">
            <a:spAutoFit/>
          </a:bodyPr>
          <a:lstStyle/>
          <a:p>
            <a:pPr algn="ctr"/>
            <a:r>
              <a:rPr lang="en-US" sz="3000" b="1" dirty="0">
                <a:solidFill>
                  <a:schemeClr val="accent3"/>
                </a:solidFill>
                <a:ea typeface="League Spartan" charset="0"/>
                <a:cs typeface="Poppins" pitchFamily="2" charset="77"/>
              </a:rPr>
              <a:t>02.</a:t>
            </a:r>
          </a:p>
        </p:txBody>
      </p:sp>
    </p:spTree>
    <p:extLst>
      <p:ext uri="{BB962C8B-B14F-4D97-AF65-F5344CB8AC3E}">
        <p14:creationId xmlns:p14="http://schemas.microsoft.com/office/powerpoint/2010/main" val="38709893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Model shp165">
            <a:extLst>
              <a:ext uri="{FF2B5EF4-FFF2-40B4-BE49-F238E27FC236}">
                <a16:creationId xmlns:a16="http://schemas.microsoft.com/office/drawing/2014/main" xmlns="" id="{258371CE-2710-C04C-8781-370237E90F51}"/>
              </a:ext>
            </a:extLst>
          </p:cNvPr>
          <p:cNvSpPr/>
          <p:nvPr/>
        </p:nvSpPr>
        <p:spPr>
          <a:xfrm>
            <a:off x="1276806" y="4174637"/>
            <a:ext cx="9884001" cy="15852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 name="SlideModel shp166">
            <a:extLst>
              <a:ext uri="{FF2B5EF4-FFF2-40B4-BE49-F238E27FC236}">
                <a16:creationId xmlns:a16="http://schemas.microsoft.com/office/drawing/2014/main" xmlns="" id="{1BC96A62-31FD-3C46-94AC-259FFD2CFBE7}"/>
              </a:ext>
            </a:extLst>
          </p:cNvPr>
          <p:cNvSpPr/>
          <p:nvPr/>
        </p:nvSpPr>
        <p:spPr>
          <a:xfrm>
            <a:off x="1271794" y="4174637"/>
            <a:ext cx="111692" cy="15852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4" name="SlideModel shp167">
            <a:extLst>
              <a:ext uri="{FF2B5EF4-FFF2-40B4-BE49-F238E27FC236}">
                <a16:creationId xmlns:a16="http://schemas.microsoft.com/office/drawing/2014/main" xmlns="" id="{995EADA0-511C-5C46-A9B5-198F0F946519}"/>
              </a:ext>
            </a:extLst>
          </p:cNvPr>
          <p:cNvSpPr txBox="1"/>
          <p:nvPr/>
        </p:nvSpPr>
        <p:spPr>
          <a:xfrm>
            <a:off x="2635449" y="4272814"/>
            <a:ext cx="8200618" cy="646331"/>
          </a:xfrm>
          <a:prstGeom prst="rect">
            <a:avLst/>
          </a:prstGeom>
          <a:noFill/>
        </p:spPr>
        <p:txBody>
          <a:bodyPr wrap="square" rtlCol="0" anchor="b" anchorCtr="0">
            <a:spAutoFit/>
          </a:bodyPr>
          <a:lstStyle>
            <a:defPPr>
              <a:defRPr lang="es-CO"/>
            </a:defPPr>
            <a:lvl1pPr>
              <a:defRPr b="1"/>
            </a:lvl1pPr>
          </a:lstStyle>
          <a:p>
            <a:r>
              <a:rPr lang="es-ES" dirty="0"/>
              <a:t>Fortalecer los procesos de gestión de información y conocimientos de los patrimonios de la ciudad</a:t>
            </a:r>
            <a:endParaRPr lang="en-US" dirty="0"/>
          </a:p>
        </p:txBody>
      </p:sp>
      <p:sp>
        <p:nvSpPr>
          <p:cNvPr id="35" name="SlideModel shp168">
            <a:extLst>
              <a:ext uri="{FF2B5EF4-FFF2-40B4-BE49-F238E27FC236}">
                <a16:creationId xmlns:a16="http://schemas.microsoft.com/office/drawing/2014/main" xmlns="" id="{967650EF-EDA8-0E44-BE38-27F3335D9F38}"/>
              </a:ext>
            </a:extLst>
          </p:cNvPr>
          <p:cNvSpPr txBox="1">
            <a:spLocks/>
          </p:cNvSpPr>
          <p:nvPr/>
        </p:nvSpPr>
        <p:spPr>
          <a:xfrm>
            <a:off x="2802091" y="5017322"/>
            <a:ext cx="7867332" cy="56323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s-ES" sz="1400" spc="-75" dirty="0">
                <a:solidFill>
                  <a:schemeClr val="tx1"/>
                </a:solidFill>
                <a:latin typeface="+mn-lt"/>
                <a:ea typeface="Open Sans" panose="020B0606030504020204" pitchFamily="34" charset="0"/>
                <a:cs typeface="Segoe UI Light" panose="020B0502040204020203" pitchFamily="34" charset="0"/>
              </a:rPr>
              <a:t>Desarrollar un plan de investigaciones y mediciones para establecer líneas base que aborden los desafíos del nuevo plan de desarrollo y mejorar el alcance y la interoperabilidad del SISBIC con otras entidades.</a:t>
            </a:r>
            <a:endParaRPr lang="en-IN" sz="1400" spc="-75" dirty="0">
              <a:solidFill>
                <a:schemeClr val="tx1"/>
              </a:solidFill>
              <a:latin typeface="+mn-lt"/>
              <a:ea typeface="Open Sans" panose="020B0606030504020204" pitchFamily="34" charset="0"/>
              <a:cs typeface="Segoe UI Light" panose="020B0502040204020203" pitchFamily="34" charset="0"/>
            </a:endParaRPr>
          </a:p>
        </p:txBody>
      </p:sp>
      <p:sp>
        <p:nvSpPr>
          <p:cNvPr id="53" name="SlideModel shp169">
            <a:extLst>
              <a:ext uri="{FF2B5EF4-FFF2-40B4-BE49-F238E27FC236}">
                <a16:creationId xmlns:a16="http://schemas.microsoft.com/office/drawing/2014/main" xmlns="" id="{3911BDDE-2F6B-4B48-AF5D-039CAB3F1E92}"/>
              </a:ext>
            </a:extLst>
          </p:cNvPr>
          <p:cNvSpPr txBox="1"/>
          <p:nvPr/>
        </p:nvSpPr>
        <p:spPr>
          <a:xfrm>
            <a:off x="1670272" y="4400558"/>
            <a:ext cx="678391" cy="553998"/>
          </a:xfrm>
          <a:prstGeom prst="rect">
            <a:avLst/>
          </a:prstGeom>
          <a:noFill/>
        </p:spPr>
        <p:txBody>
          <a:bodyPr wrap="none" rtlCol="0" anchor="ctr" anchorCtr="0">
            <a:spAutoFit/>
          </a:bodyPr>
          <a:lstStyle/>
          <a:p>
            <a:pPr algn="ctr"/>
            <a:r>
              <a:rPr lang="en-US" sz="3000" b="1" dirty="0">
                <a:solidFill>
                  <a:schemeClr val="accent3"/>
                </a:solidFill>
                <a:ea typeface="League Spartan" charset="0"/>
                <a:cs typeface="Poppins" pitchFamily="2" charset="77"/>
              </a:rPr>
              <a:t>05.</a:t>
            </a:r>
          </a:p>
        </p:txBody>
      </p:sp>
      <p:sp>
        <p:nvSpPr>
          <p:cNvPr id="20" name="SlideModel shp180">
            <a:extLst>
              <a:ext uri="{FF2B5EF4-FFF2-40B4-BE49-F238E27FC236}">
                <a16:creationId xmlns:a16="http://schemas.microsoft.com/office/drawing/2014/main" xmlns="" id="{806D2A4F-99BA-7849-AD5E-F70A11DBFD5A}"/>
              </a:ext>
            </a:extLst>
          </p:cNvPr>
          <p:cNvSpPr/>
          <p:nvPr/>
        </p:nvSpPr>
        <p:spPr>
          <a:xfrm>
            <a:off x="1276807" y="2286398"/>
            <a:ext cx="9943822" cy="14139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1" name="SlideModel shp181">
            <a:extLst>
              <a:ext uri="{FF2B5EF4-FFF2-40B4-BE49-F238E27FC236}">
                <a16:creationId xmlns:a16="http://schemas.microsoft.com/office/drawing/2014/main" xmlns="" id="{2EC580BA-0EFB-0D46-8738-FE9719B711D1}"/>
              </a:ext>
            </a:extLst>
          </p:cNvPr>
          <p:cNvSpPr/>
          <p:nvPr/>
        </p:nvSpPr>
        <p:spPr>
          <a:xfrm>
            <a:off x="1276806" y="2286398"/>
            <a:ext cx="106680" cy="14139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3" name="SlideModel shp182">
            <a:extLst>
              <a:ext uri="{FF2B5EF4-FFF2-40B4-BE49-F238E27FC236}">
                <a16:creationId xmlns:a16="http://schemas.microsoft.com/office/drawing/2014/main" xmlns="" id="{145FD60B-7342-9B4F-B46C-1BF37DB200D7}"/>
              </a:ext>
            </a:extLst>
          </p:cNvPr>
          <p:cNvSpPr txBox="1"/>
          <p:nvPr/>
        </p:nvSpPr>
        <p:spPr>
          <a:xfrm>
            <a:off x="2613360" y="2306021"/>
            <a:ext cx="8695522" cy="369332"/>
          </a:xfrm>
          <a:prstGeom prst="rect">
            <a:avLst/>
          </a:prstGeom>
          <a:noFill/>
        </p:spPr>
        <p:txBody>
          <a:bodyPr wrap="none" rtlCol="0" anchor="b" anchorCtr="0">
            <a:spAutoFit/>
          </a:bodyPr>
          <a:lstStyle>
            <a:defPPr>
              <a:defRPr lang="es-CO"/>
            </a:defPPr>
            <a:lvl1pPr>
              <a:defRPr b="1"/>
            </a:lvl1pPr>
          </a:lstStyle>
          <a:p>
            <a:r>
              <a:rPr lang="es-ES" dirty="0"/>
              <a:t>Continuar con la puesta en marcha de nuevos espacios de conversación con la ciudadanía</a:t>
            </a:r>
            <a:endParaRPr lang="en-US" dirty="0"/>
          </a:p>
        </p:txBody>
      </p:sp>
      <p:sp>
        <p:nvSpPr>
          <p:cNvPr id="44" name="SlideModel shp183">
            <a:extLst>
              <a:ext uri="{FF2B5EF4-FFF2-40B4-BE49-F238E27FC236}">
                <a16:creationId xmlns:a16="http://schemas.microsoft.com/office/drawing/2014/main" xmlns="" id="{13B74239-0226-7948-8D12-128A52FE5D9C}"/>
              </a:ext>
            </a:extLst>
          </p:cNvPr>
          <p:cNvSpPr txBox="1">
            <a:spLocks/>
          </p:cNvSpPr>
          <p:nvPr/>
        </p:nvSpPr>
        <p:spPr>
          <a:xfrm>
            <a:off x="2791794" y="2705823"/>
            <a:ext cx="7887927" cy="82176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r>
              <a:rPr lang="es-ES" sz="1400" spc="-75" dirty="0" smtClean="0">
                <a:solidFill>
                  <a:schemeClr val="tx1"/>
                </a:solidFill>
                <a:latin typeface="+mn-lt"/>
                <a:ea typeface="Open Sans" panose="020B0606030504020204" pitchFamily="34" charset="0"/>
                <a:cs typeface="Segoe UI Light" panose="020B0502040204020203" pitchFamily="34" charset="0"/>
              </a:rPr>
              <a:t>Fortalecer </a:t>
            </a:r>
            <a:r>
              <a:rPr lang="es-ES" sz="1400" spc="-75" dirty="0">
                <a:solidFill>
                  <a:schemeClr val="tx1"/>
                </a:solidFill>
                <a:latin typeface="+mn-lt"/>
                <a:ea typeface="Open Sans" panose="020B0606030504020204" pitchFamily="34" charset="0"/>
                <a:cs typeface="Segoe UI Light" panose="020B0502040204020203" pitchFamily="34" charset="0"/>
              </a:rPr>
              <a:t>la atención a la ciudadanía y las comunicaciones, implementar jornadas de consultorio jurídico y asistencia técnica en Sectores de Interés Urbanístico, y aumentar la inversión en personal especializado y tecnología para mejorar la divulgación del </a:t>
            </a:r>
            <a:r>
              <a:rPr lang="es-ES" sz="1400" spc="-75" dirty="0" smtClean="0">
                <a:solidFill>
                  <a:schemeClr val="tx1"/>
                </a:solidFill>
                <a:latin typeface="+mn-lt"/>
                <a:ea typeface="Open Sans" panose="020B0606030504020204" pitchFamily="34" charset="0"/>
                <a:cs typeface="Segoe UI Light" panose="020B0502040204020203" pitchFamily="34" charset="0"/>
              </a:rPr>
              <a:t>patrimonio.</a:t>
            </a:r>
            <a:endParaRPr lang="en-IN" sz="1400" spc="-75" dirty="0">
              <a:solidFill>
                <a:schemeClr val="tx1"/>
              </a:solidFill>
              <a:latin typeface="+mn-lt"/>
              <a:ea typeface="Open Sans" panose="020B0606030504020204" pitchFamily="34" charset="0"/>
              <a:cs typeface="Segoe UI Light" panose="020B0502040204020203" pitchFamily="34" charset="0"/>
            </a:endParaRPr>
          </a:p>
        </p:txBody>
      </p:sp>
      <p:sp>
        <p:nvSpPr>
          <p:cNvPr id="59" name="SlideModel shp184">
            <a:extLst>
              <a:ext uri="{FF2B5EF4-FFF2-40B4-BE49-F238E27FC236}">
                <a16:creationId xmlns:a16="http://schemas.microsoft.com/office/drawing/2014/main" xmlns="" id="{3E1175E7-3E64-6644-AFC0-205E69F36128}"/>
              </a:ext>
            </a:extLst>
          </p:cNvPr>
          <p:cNvSpPr txBox="1"/>
          <p:nvPr/>
        </p:nvSpPr>
        <p:spPr>
          <a:xfrm>
            <a:off x="1659975" y="2512319"/>
            <a:ext cx="678391" cy="553998"/>
          </a:xfrm>
          <a:prstGeom prst="rect">
            <a:avLst/>
          </a:prstGeom>
          <a:noFill/>
        </p:spPr>
        <p:txBody>
          <a:bodyPr wrap="none" rtlCol="0" anchor="ctr" anchorCtr="0">
            <a:spAutoFit/>
          </a:bodyPr>
          <a:lstStyle/>
          <a:p>
            <a:pPr algn="ctr"/>
            <a:r>
              <a:rPr lang="en-US" sz="3000" b="1" dirty="0">
                <a:solidFill>
                  <a:schemeClr val="accent4"/>
                </a:solidFill>
                <a:ea typeface="League Spartan" charset="0"/>
                <a:cs typeface="Poppins" pitchFamily="2" charset="77"/>
              </a:rPr>
              <a:t>04.</a:t>
            </a:r>
          </a:p>
        </p:txBody>
      </p:sp>
      <p:sp>
        <p:nvSpPr>
          <p:cNvPr id="29" name="SlideModel shp160">
            <a:extLst>
              <a:ext uri="{FF2B5EF4-FFF2-40B4-BE49-F238E27FC236}">
                <a16:creationId xmlns:a16="http://schemas.microsoft.com/office/drawing/2014/main" xmlns="" id="{35963F27-EB2E-284F-8D10-B3E39224D6AF}"/>
              </a:ext>
            </a:extLst>
          </p:cNvPr>
          <p:cNvSpPr/>
          <p:nvPr/>
        </p:nvSpPr>
        <p:spPr>
          <a:xfrm>
            <a:off x="1291370" y="645288"/>
            <a:ext cx="9914696" cy="14231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0" name="SlideModel shp161">
            <a:extLst>
              <a:ext uri="{FF2B5EF4-FFF2-40B4-BE49-F238E27FC236}">
                <a16:creationId xmlns:a16="http://schemas.microsoft.com/office/drawing/2014/main" xmlns="" id="{ED6D64D4-C9B2-E24E-A2F7-D5D6C47C394A}"/>
              </a:ext>
            </a:extLst>
          </p:cNvPr>
          <p:cNvSpPr/>
          <p:nvPr/>
        </p:nvSpPr>
        <p:spPr>
          <a:xfrm>
            <a:off x="1291370" y="645288"/>
            <a:ext cx="92116" cy="14231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3" name="SlideModel shp162">
            <a:extLst>
              <a:ext uri="{FF2B5EF4-FFF2-40B4-BE49-F238E27FC236}">
                <a16:creationId xmlns:a16="http://schemas.microsoft.com/office/drawing/2014/main" xmlns="" id="{DD010922-A32C-0041-BC78-7D9528E8E59F}"/>
              </a:ext>
            </a:extLst>
          </p:cNvPr>
          <p:cNvSpPr txBox="1"/>
          <p:nvPr/>
        </p:nvSpPr>
        <p:spPr>
          <a:xfrm>
            <a:off x="2613360" y="699750"/>
            <a:ext cx="6205097" cy="369332"/>
          </a:xfrm>
          <a:prstGeom prst="rect">
            <a:avLst/>
          </a:prstGeom>
          <a:noFill/>
        </p:spPr>
        <p:txBody>
          <a:bodyPr wrap="none" rtlCol="0" anchor="b" anchorCtr="0">
            <a:spAutoFit/>
          </a:bodyPr>
          <a:lstStyle>
            <a:defPPr>
              <a:defRPr lang="es-CO"/>
            </a:defPPr>
            <a:lvl1pPr>
              <a:defRPr b="1"/>
            </a:lvl1pPr>
          </a:lstStyle>
          <a:p>
            <a:r>
              <a:rPr lang="es-CO" dirty="0"/>
              <a:t>Mantener la apertura de espacios patrimoniales de uso público</a:t>
            </a:r>
          </a:p>
        </p:txBody>
      </p:sp>
      <p:sp>
        <p:nvSpPr>
          <p:cNvPr id="36" name="SlideModel shp163">
            <a:extLst>
              <a:ext uri="{FF2B5EF4-FFF2-40B4-BE49-F238E27FC236}">
                <a16:creationId xmlns:a16="http://schemas.microsoft.com/office/drawing/2014/main" xmlns="" id="{9038B488-F6E0-A043-BC64-1F5698EEAC8B}"/>
              </a:ext>
            </a:extLst>
          </p:cNvPr>
          <p:cNvSpPr txBox="1">
            <a:spLocks/>
          </p:cNvSpPr>
          <p:nvPr/>
        </p:nvSpPr>
        <p:spPr>
          <a:xfrm>
            <a:off x="2863994" y="1125692"/>
            <a:ext cx="8009879" cy="82176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r>
              <a:rPr lang="es-ES" sz="1400" spc="-75" dirty="0">
                <a:solidFill>
                  <a:schemeClr val="tx1"/>
                </a:solidFill>
                <a:latin typeface="+mn-lt"/>
                <a:ea typeface="Open Sans" panose="020B0606030504020204" pitchFamily="34" charset="0"/>
                <a:cs typeface="Segoe UI Light" panose="020B0502040204020203" pitchFamily="34" charset="0"/>
              </a:rPr>
              <a:t>Establecer una línea de inversión para recuperar y mantener espacios públicos patrimoniales, promover una agenda participativa para activar estos espacios, y asegurar recursos adicionales para el diseño y construcción del Parque </a:t>
            </a:r>
            <a:r>
              <a:rPr lang="es-ES" sz="1400" spc="-75" dirty="0" smtClean="0">
                <a:solidFill>
                  <a:schemeClr val="tx1"/>
                </a:solidFill>
                <a:latin typeface="+mn-lt"/>
                <a:ea typeface="Open Sans" panose="020B0606030504020204" pitchFamily="34" charset="0"/>
                <a:cs typeface="Segoe UI Light" panose="020B0502040204020203" pitchFamily="34" charset="0"/>
              </a:rPr>
              <a:t>Arqueológico.</a:t>
            </a:r>
            <a:endParaRPr lang="en-IN" sz="1400" spc="-75" dirty="0">
              <a:solidFill>
                <a:schemeClr val="tx1"/>
              </a:solidFill>
              <a:latin typeface="+mn-lt"/>
              <a:ea typeface="Open Sans" panose="020B0606030504020204" pitchFamily="34" charset="0"/>
              <a:cs typeface="Segoe UI Light" panose="020B0502040204020203" pitchFamily="34" charset="0"/>
            </a:endParaRPr>
          </a:p>
        </p:txBody>
      </p:sp>
      <p:sp>
        <p:nvSpPr>
          <p:cNvPr id="37" name="SlideModel shp164">
            <a:extLst>
              <a:ext uri="{FF2B5EF4-FFF2-40B4-BE49-F238E27FC236}">
                <a16:creationId xmlns:a16="http://schemas.microsoft.com/office/drawing/2014/main" xmlns="" id="{440BAA21-A40B-434E-9BFE-D373C969A63E}"/>
              </a:ext>
            </a:extLst>
          </p:cNvPr>
          <p:cNvSpPr txBox="1"/>
          <p:nvPr/>
        </p:nvSpPr>
        <p:spPr>
          <a:xfrm>
            <a:off x="1538072" y="802860"/>
            <a:ext cx="920702" cy="553998"/>
          </a:xfrm>
          <a:prstGeom prst="rect">
            <a:avLst/>
          </a:prstGeom>
          <a:noFill/>
        </p:spPr>
        <p:txBody>
          <a:bodyPr wrap="square" rtlCol="0" anchor="ctr" anchorCtr="0">
            <a:spAutoFit/>
          </a:bodyPr>
          <a:lstStyle/>
          <a:p>
            <a:pPr algn="ctr"/>
            <a:r>
              <a:rPr lang="en-US" sz="3000" b="1" dirty="0">
                <a:solidFill>
                  <a:schemeClr val="accent2"/>
                </a:solidFill>
                <a:ea typeface="League Spartan" charset="0"/>
                <a:cs typeface="Poppins" pitchFamily="2" charset="77"/>
              </a:rPr>
              <a:t>03.</a:t>
            </a:r>
          </a:p>
        </p:txBody>
      </p:sp>
      <p:sp>
        <p:nvSpPr>
          <p:cNvPr id="3" name="Marcador de número de diapositiva 2"/>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CO"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16112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p:cNvSpPr>
            <a:spLocks noGrp="1"/>
          </p:cNvSpPr>
          <p:nvPr>
            <p:ph type="sldNum" sz="quarter" idx="12"/>
          </p:nvPr>
        </p:nvSpPr>
        <p:spPr>
          <a:xfrm>
            <a:off x="8610600" y="6356350"/>
            <a:ext cx="2743200" cy="365125"/>
          </a:xfrm>
        </p:spPr>
        <p:txBody>
          <a:bodyPr/>
          <a:lstStyle/>
          <a:p>
            <a:pPr algn="l"/>
            <a:fld id="{167CCC5E-2B9D-409B-8780-EDBEA03A4F96}" type="slidenum">
              <a:rPr lang="es-CO" smtClean="0"/>
              <a:pPr algn="l"/>
              <a:t>12</a:t>
            </a:fld>
            <a:endParaRPr lang="es-CO" dirty="0"/>
          </a:p>
        </p:txBody>
      </p:sp>
      <p:sp>
        <p:nvSpPr>
          <p:cNvPr id="3" name="Rectángulo 2"/>
          <p:cNvSpPr/>
          <p:nvPr/>
        </p:nvSpPr>
        <p:spPr>
          <a:xfrm>
            <a:off x="8101413" y="2293561"/>
            <a:ext cx="3161944" cy="2232662"/>
          </a:xfrm>
          <a:prstGeom prst="rect">
            <a:avLst/>
          </a:prstGeom>
        </p:spPr>
        <p:txBody>
          <a:bodyPr wrap="square">
            <a:spAutoFit/>
          </a:bodyPr>
          <a:lstStyle/>
          <a:p>
            <a:pPr algn="ctr">
              <a:lnSpc>
                <a:spcPct val="107000"/>
              </a:lnSpc>
              <a:spcAft>
                <a:spcPts val="800"/>
              </a:spcAft>
            </a:pPr>
            <a:r>
              <a:rPr lang="es-ES" sz="1600" dirty="0">
                <a:ea typeface="Calibri" panose="020F0502020204030204" pitchFamily="34" charset="0"/>
              </a:rPr>
              <a:t>Preguntas orientadoras</a:t>
            </a:r>
            <a:endParaRPr lang="es-CO" sz="1600" dirty="0">
              <a:ea typeface="Calibri" panose="020F0502020204030204" pitchFamily="34" charset="0"/>
            </a:endParaRPr>
          </a:p>
          <a:p>
            <a:pPr algn="just">
              <a:lnSpc>
                <a:spcPct val="107000"/>
              </a:lnSpc>
              <a:spcAft>
                <a:spcPts val="800"/>
              </a:spcAft>
            </a:pPr>
            <a:endParaRPr lang="es-CO" sz="1600" dirty="0">
              <a:ea typeface="Calibri" panose="020F0502020204030204" pitchFamily="34" charset="0"/>
            </a:endParaRPr>
          </a:p>
          <a:p>
            <a:pPr algn="just">
              <a:lnSpc>
                <a:spcPct val="107000"/>
              </a:lnSpc>
              <a:spcAft>
                <a:spcPts val="800"/>
              </a:spcAft>
            </a:pPr>
            <a:r>
              <a:rPr lang="es-CO" sz="1600" dirty="0">
                <a:ea typeface="Calibri" panose="020F0502020204030204" pitchFamily="34" charset="0"/>
              </a:rPr>
              <a:t>¿Cómo ve o se imagina el IDPC en el 2028</a:t>
            </a:r>
            <a:r>
              <a:rPr lang="es-CO" sz="1600" dirty="0" smtClean="0">
                <a:ea typeface="Calibri" panose="020F0502020204030204" pitchFamily="34" charset="0"/>
              </a:rPr>
              <a:t>?</a:t>
            </a:r>
            <a:endParaRPr lang="es-CO" sz="1600" dirty="0">
              <a:ea typeface="Calibri" panose="020F0502020204030204" pitchFamily="34" charset="0"/>
            </a:endParaRPr>
          </a:p>
          <a:p>
            <a:pPr algn="just">
              <a:lnSpc>
                <a:spcPct val="107000"/>
              </a:lnSpc>
              <a:spcAft>
                <a:spcPts val="800"/>
              </a:spcAft>
            </a:pPr>
            <a:r>
              <a:rPr lang="es-CO" sz="1600" dirty="0">
                <a:ea typeface="Calibri" panose="020F0502020204030204" pitchFamily="34" charset="0"/>
              </a:rPr>
              <a:t>¿Qué cree que se debe hacer para lograr esas apuestas del </a:t>
            </a:r>
            <a:r>
              <a:rPr lang="es-CO" sz="1600" dirty="0" smtClean="0">
                <a:ea typeface="Calibri" panose="020F0502020204030204" pitchFamily="34" charset="0"/>
              </a:rPr>
              <a:t>Instituto </a:t>
            </a:r>
            <a:r>
              <a:rPr lang="es-CO" sz="1600" dirty="0">
                <a:ea typeface="Calibri" panose="020F0502020204030204" pitchFamily="34" charset="0"/>
              </a:rPr>
              <a:t>a 2028?</a:t>
            </a:r>
          </a:p>
        </p:txBody>
      </p:sp>
      <p:sp>
        <p:nvSpPr>
          <p:cNvPr id="4" name="Rectángulo 3"/>
          <p:cNvSpPr/>
          <p:nvPr/>
        </p:nvSpPr>
        <p:spPr>
          <a:xfrm>
            <a:off x="513417" y="725499"/>
            <a:ext cx="10579024" cy="619272"/>
          </a:xfrm>
          <a:prstGeom prst="rect">
            <a:avLst/>
          </a:prstGeom>
        </p:spPr>
        <p:txBody>
          <a:bodyPr wrap="square">
            <a:spAutoFit/>
          </a:bodyPr>
          <a:lstStyle/>
          <a:p>
            <a:pPr algn="just">
              <a:lnSpc>
                <a:spcPct val="107000"/>
              </a:lnSpc>
              <a:spcAft>
                <a:spcPts val="800"/>
              </a:spcAft>
            </a:pPr>
            <a:r>
              <a:rPr lang="es-CO" sz="1600" dirty="0" smtClean="0">
                <a:ea typeface="Calibri" panose="020F0502020204030204" pitchFamily="34" charset="0"/>
              </a:rPr>
              <a:t>Continuando con </a:t>
            </a:r>
            <a:r>
              <a:rPr lang="es-CO" sz="1600" dirty="0">
                <a:ea typeface="Calibri" panose="020F0502020204030204" pitchFamily="34" charset="0"/>
              </a:rPr>
              <a:t>el ejercicio de construcción colectiva se </a:t>
            </a:r>
            <a:r>
              <a:rPr lang="es-CO" sz="1600" dirty="0" smtClean="0">
                <a:ea typeface="Calibri" panose="020F0502020204030204" pitchFamily="34" charset="0"/>
              </a:rPr>
              <a:t>realiza una jornada </a:t>
            </a:r>
            <a:r>
              <a:rPr lang="es-CO" sz="1600" dirty="0">
                <a:ea typeface="Calibri" panose="020F0502020204030204" pitchFamily="34" charset="0"/>
              </a:rPr>
              <a:t>de planeación estratégica en marzo de 2024 </a:t>
            </a:r>
            <a:r>
              <a:rPr lang="es-CO" sz="1600" dirty="0" smtClean="0">
                <a:ea typeface="Calibri" panose="020F0502020204030204" pitchFamily="34" charset="0"/>
              </a:rPr>
              <a:t>para iniciar el proceso de </a:t>
            </a:r>
            <a:r>
              <a:rPr lang="es-CO" sz="1600" dirty="0">
                <a:ea typeface="Calibri" panose="020F0502020204030204" pitchFamily="34" charset="0"/>
              </a:rPr>
              <a:t>formulación de la identidad del I</a:t>
            </a:r>
            <a:r>
              <a:rPr lang="es-CO" sz="1600" dirty="0" smtClean="0">
                <a:ea typeface="Calibri" panose="020F0502020204030204" pitchFamily="34" charset="0"/>
              </a:rPr>
              <a:t>nstituto y perfilamiento de acciones.</a:t>
            </a:r>
            <a:endParaRPr lang="es-CO" sz="1600" dirty="0">
              <a:ea typeface="Calibri" panose="020F0502020204030204" pitchFamily="34" charset="0"/>
            </a:endParaRPr>
          </a:p>
        </p:txBody>
      </p:sp>
      <p:pic>
        <p:nvPicPr>
          <p:cNvPr id="6" name="Imagen 5"/>
          <p:cNvPicPr>
            <a:picLocks noChangeAspect="1"/>
          </p:cNvPicPr>
          <p:nvPr/>
        </p:nvPicPr>
        <p:blipFill>
          <a:blip r:embed="rId2"/>
          <a:stretch>
            <a:fillRect/>
          </a:stretch>
        </p:blipFill>
        <p:spPr>
          <a:xfrm>
            <a:off x="897978" y="1670823"/>
            <a:ext cx="6899524" cy="3478139"/>
          </a:xfrm>
          <a:prstGeom prst="rect">
            <a:avLst/>
          </a:prstGeom>
          <a:ln>
            <a:noFill/>
          </a:ln>
          <a:effectLst>
            <a:softEdge rad="112500"/>
          </a:effectLst>
        </p:spPr>
      </p:pic>
      <p:sp>
        <p:nvSpPr>
          <p:cNvPr id="9" name="Rectángulo 8"/>
          <p:cNvSpPr/>
          <p:nvPr/>
        </p:nvSpPr>
        <p:spPr>
          <a:xfrm>
            <a:off x="786215" y="5634812"/>
            <a:ext cx="10306226" cy="619272"/>
          </a:xfrm>
          <a:prstGeom prst="rect">
            <a:avLst/>
          </a:prstGeom>
        </p:spPr>
        <p:txBody>
          <a:bodyPr wrap="square">
            <a:spAutoFit/>
          </a:bodyPr>
          <a:lstStyle/>
          <a:p>
            <a:pPr algn="just">
              <a:lnSpc>
                <a:spcPct val="107000"/>
              </a:lnSpc>
              <a:spcAft>
                <a:spcPts val="800"/>
              </a:spcAft>
            </a:pPr>
            <a:r>
              <a:rPr lang="es-ES" sz="1600" dirty="0">
                <a:ea typeface="Calibri" panose="020F0502020204030204" pitchFamily="34" charset="0"/>
              </a:rPr>
              <a:t>A </a:t>
            </a:r>
            <a:r>
              <a:rPr lang="es-ES" sz="1600" dirty="0" smtClean="0">
                <a:ea typeface="Calibri" panose="020F0502020204030204" pitchFamily="34" charset="0"/>
              </a:rPr>
              <a:t>partir de la discusión colectiva de algunos de los factores internos y externo, a</a:t>
            </a:r>
            <a:r>
              <a:rPr lang="es-ES" sz="1600" dirty="0" smtClean="0"/>
              <a:t>spectos </a:t>
            </a:r>
            <a:r>
              <a:rPr lang="es-ES" sz="1600" dirty="0"/>
              <a:t>económicos, </a:t>
            </a:r>
            <a:r>
              <a:rPr lang="es-ES" sz="1600" dirty="0" smtClean="0"/>
              <a:t>organizacionales y sociales a los que se enfrenta el Instituto se recogen las opiniones y voces de los participantes. </a:t>
            </a:r>
            <a:endParaRPr lang="es-CO" sz="1600" dirty="0">
              <a:ea typeface="Calibri" panose="020F0502020204030204" pitchFamily="34" charset="0"/>
            </a:endParaRPr>
          </a:p>
        </p:txBody>
      </p:sp>
    </p:spTree>
    <p:extLst>
      <p:ext uri="{BB962C8B-B14F-4D97-AF65-F5344CB8AC3E}">
        <p14:creationId xmlns:p14="http://schemas.microsoft.com/office/powerpoint/2010/main" val="29588722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p:cNvSpPr>
            <a:spLocks noGrp="1"/>
          </p:cNvSpPr>
          <p:nvPr>
            <p:ph type="sldNum" sz="quarter" idx="12"/>
          </p:nvPr>
        </p:nvSpPr>
        <p:spPr>
          <a:xfrm>
            <a:off x="8604790" y="5790604"/>
            <a:ext cx="1920068" cy="272845"/>
          </a:xfrm>
        </p:spPr>
        <p:txBody>
          <a:bodyPr/>
          <a:lstStyle/>
          <a:p>
            <a:pPr algn="l"/>
            <a:fld id="{167CCC5E-2B9D-409B-8780-EDBEA03A4F96}" type="slidenum">
              <a:rPr lang="es-CO" smtClean="0"/>
              <a:pPr algn="l"/>
              <a:t>13</a:t>
            </a:fld>
            <a:endParaRPr lang="es-CO" dirty="0"/>
          </a:p>
        </p:txBody>
      </p:sp>
      <p:pic>
        <p:nvPicPr>
          <p:cNvPr id="3" name="image6.jpg"/>
          <p:cNvPicPr/>
          <p:nvPr/>
        </p:nvPicPr>
        <p:blipFill>
          <a:blip r:embed="rId2"/>
          <a:srcRect l="3535" r="3778"/>
          <a:stretch>
            <a:fillRect/>
          </a:stretch>
        </p:blipFill>
        <p:spPr>
          <a:xfrm>
            <a:off x="965921" y="900376"/>
            <a:ext cx="3040606" cy="2101995"/>
          </a:xfrm>
          <a:prstGeom prst="rect">
            <a:avLst/>
          </a:prstGeom>
          <a:ln>
            <a:noFill/>
          </a:ln>
          <a:effectLst>
            <a:softEdge rad="112500"/>
          </a:effectLst>
        </p:spPr>
      </p:pic>
      <p:pic>
        <p:nvPicPr>
          <p:cNvPr id="4" name="image1.jpg"/>
          <p:cNvPicPr/>
          <p:nvPr/>
        </p:nvPicPr>
        <p:blipFill>
          <a:blip r:embed="rId3"/>
          <a:srcRect l="8915" r="12077"/>
          <a:stretch>
            <a:fillRect/>
          </a:stretch>
        </p:blipFill>
        <p:spPr>
          <a:xfrm>
            <a:off x="786215" y="3374355"/>
            <a:ext cx="3103221" cy="2358809"/>
          </a:xfrm>
          <a:prstGeom prst="rect">
            <a:avLst/>
          </a:prstGeom>
          <a:ln>
            <a:noFill/>
          </a:ln>
          <a:effectLst>
            <a:softEdge rad="112500"/>
          </a:effectLst>
        </p:spPr>
      </p:pic>
      <p:pic>
        <p:nvPicPr>
          <p:cNvPr id="5" name="image5.jpg"/>
          <p:cNvPicPr/>
          <p:nvPr/>
        </p:nvPicPr>
        <p:blipFill>
          <a:blip r:embed="rId4"/>
          <a:srcRect l="10145" t="5740" r="15609"/>
          <a:stretch>
            <a:fillRect/>
          </a:stretch>
        </p:blipFill>
        <p:spPr>
          <a:xfrm>
            <a:off x="4322977" y="1787535"/>
            <a:ext cx="2916103" cy="2223098"/>
          </a:xfrm>
          <a:prstGeom prst="rect">
            <a:avLst/>
          </a:prstGeom>
          <a:ln>
            <a:noFill/>
          </a:ln>
          <a:effectLst>
            <a:softEdge rad="112500"/>
          </a:effectLst>
        </p:spPr>
      </p:pic>
      <p:pic>
        <p:nvPicPr>
          <p:cNvPr id="6" name="image3.jpg"/>
          <p:cNvPicPr/>
          <p:nvPr/>
        </p:nvPicPr>
        <p:blipFill>
          <a:blip r:embed="rId5"/>
          <a:srcRect l="3535" t="3553" r="10233"/>
          <a:stretch>
            <a:fillRect/>
          </a:stretch>
        </p:blipFill>
        <p:spPr>
          <a:xfrm>
            <a:off x="7773193" y="3416349"/>
            <a:ext cx="3387231" cy="2274820"/>
          </a:xfrm>
          <a:prstGeom prst="rect">
            <a:avLst/>
          </a:prstGeom>
          <a:ln>
            <a:noFill/>
          </a:ln>
          <a:effectLst>
            <a:softEdge rad="112500"/>
          </a:effectLst>
        </p:spPr>
      </p:pic>
      <p:pic>
        <p:nvPicPr>
          <p:cNvPr id="8" name="image2.jpg"/>
          <p:cNvPicPr/>
          <p:nvPr/>
        </p:nvPicPr>
        <p:blipFill>
          <a:blip r:embed="rId6"/>
          <a:srcRect l="11068" t="6286" r="12365"/>
          <a:stretch>
            <a:fillRect/>
          </a:stretch>
        </p:blipFill>
        <p:spPr>
          <a:xfrm>
            <a:off x="7839675" y="971108"/>
            <a:ext cx="3007218" cy="2210286"/>
          </a:xfrm>
          <a:prstGeom prst="rect">
            <a:avLst/>
          </a:prstGeom>
          <a:ln>
            <a:noFill/>
          </a:ln>
          <a:effectLst>
            <a:softEdge rad="112500"/>
          </a:effectLst>
        </p:spPr>
      </p:pic>
      <p:sp>
        <p:nvSpPr>
          <p:cNvPr id="10" name="Rectángulo 9"/>
          <p:cNvSpPr/>
          <p:nvPr/>
        </p:nvSpPr>
        <p:spPr>
          <a:xfrm>
            <a:off x="786215" y="5843831"/>
            <a:ext cx="10306226" cy="619272"/>
          </a:xfrm>
          <a:prstGeom prst="rect">
            <a:avLst/>
          </a:prstGeom>
        </p:spPr>
        <p:txBody>
          <a:bodyPr wrap="square">
            <a:spAutoFit/>
          </a:bodyPr>
          <a:lstStyle/>
          <a:p>
            <a:pPr algn="just">
              <a:lnSpc>
                <a:spcPct val="107000"/>
              </a:lnSpc>
              <a:spcAft>
                <a:spcPts val="800"/>
              </a:spcAft>
            </a:pPr>
            <a:r>
              <a:rPr lang="es-ES" sz="1600" dirty="0">
                <a:ea typeface="Calibri" panose="020F0502020204030204" pitchFamily="34" charset="0"/>
              </a:rPr>
              <a:t>A partir de los resultados </a:t>
            </a:r>
            <a:r>
              <a:rPr lang="es-ES" sz="1600" dirty="0" smtClean="0">
                <a:ea typeface="Calibri" panose="020F0502020204030204" pitchFamily="34" charset="0"/>
              </a:rPr>
              <a:t>obtenidos </a:t>
            </a:r>
            <a:r>
              <a:rPr lang="es-ES" sz="1600" dirty="0">
                <a:ea typeface="Calibri" panose="020F0502020204030204" pitchFamily="34" charset="0"/>
              </a:rPr>
              <a:t>se </a:t>
            </a:r>
            <a:r>
              <a:rPr lang="es-ES" sz="1600" dirty="0" smtClean="0">
                <a:ea typeface="Calibri" panose="020F0502020204030204" pitchFamily="34" charset="0"/>
              </a:rPr>
              <a:t>inicia la formulación de </a:t>
            </a:r>
            <a:r>
              <a:rPr lang="es-ES" sz="1600" dirty="0">
                <a:ea typeface="Calibri" panose="020F0502020204030204" pitchFamily="34" charset="0"/>
              </a:rPr>
              <a:t>la nueva </a:t>
            </a:r>
            <a:r>
              <a:rPr lang="es-ES" sz="1600" dirty="0" smtClean="0">
                <a:ea typeface="Calibri" panose="020F0502020204030204" pitchFamily="34" charset="0"/>
              </a:rPr>
              <a:t>Misión </a:t>
            </a:r>
            <a:r>
              <a:rPr lang="es-ES" sz="1600" dirty="0">
                <a:ea typeface="Calibri" panose="020F0502020204030204" pitchFamily="34" charset="0"/>
              </a:rPr>
              <a:t>y </a:t>
            </a:r>
            <a:r>
              <a:rPr lang="es-ES" sz="1600" dirty="0" smtClean="0">
                <a:ea typeface="Calibri" panose="020F0502020204030204" pitchFamily="34" charset="0"/>
              </a:rPr>
              <a:t>Visión </a:t>
            </a:r>
            <a:r>
              <a:rPr lang="es-ES" sz="1600" dirty="0">
                <a:ea typeface="Calibri" panose="020F0502020204030204" pitchFamily="34" charset="0"/>
              </a:rPr>
              <a:t>del </a:t>
            </a:r>
            <a:r>
              <a:rPr lang="es-ES" sz="1600" dirty="0" smtClean="0">
                <a:ea typeface="Calibri" panose="020F0502020204030204" pitchFamily="34" charset="0"/>
              </a:rPr>
              <a:t>Instituto y se perfilan acciones que posteriormente harán parte integral de los nuevos proyectos de inversión.</a:t>
            </a:r>
            <a:endParaRPr lang="es-CO" sz="1600" dirty="0">
              <a:ea typeface="Calibri" panose="020F0502020204030204" pitchFamily="34" charset="0"/>
            </a:endParaRPr>
          </a:p>
        </p:txBody>
      </p:sp>
      <p:sp>
        <p:nvSpPr>
          <p:cNvPr id="11" name="CuadroTexto 10"/>
          <p:cNvSpPr txBox="1"/>
          <p:nvPr/>
        </p:nvSpPr>
        <p:spPr>
          <a:xfrm>
            <a:off x="7146067" y="88070"/>
            <a:ext cx="5045933" cy="430887"/>
          </a:xfrm>
          <a:prstGeom prst="rect">
            <a:avLst/>
          </a:prstGeom>
          <a:noFill/>
        </p:spPr>
        <p:txBody>
          <a:bodyPr wrap="square" rtlCol="0">
            <a:spAutoFit/>
          </a:bodyPr>
          <a:lstStyle/>
          <a:p>
            <a:r>
              <a:rPr lang="es-ES" sz="1050" dirty="0" smtClean="0"/>
              <a:t>Descripción de la imagen: Carteleras con los apuntes y aportes de los grupos de trabajo de la jornada de planeación estratégica</a:t>
            </a:r>
            <a:endParaRPr lang="es-CO" sz="1050" dirty="0"/>
          </a:p>
        </p:txBody>
      </p:sp>
    </p:spTree>
    <p:extLst>
      <p:ext uri="{BB962C8B-B14F-4D97-AF65-F5344CB8AC3E}">
        <p14:creationId xmlns:p14="http://schemas.microsoft.com/office/powerpoint/2010/main" val="9535221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58461" y="334173"/>
            <a:ext cx="2739276" cy="338554"/>
          </a:xfrm>
          <a:prstGeom prst="rect">
            <a:avLst/>
          </a:prstGeom>
        </p:spPr>
        <p:txBody>
          <a:bodyPr wrap="none">
            <a:spAutoFit/>
          </a:bodyPr>
          <a:lstStyle/>
          <a:p>
            <a:pPr algn="just"/>
            <a:r>
              <a:rPr lang="es-ES" sz="1600" b="1" dirty="0" smtClean="0">
                <a:ea typeface="Arial" panose="020B0604020202020204" pitchFamily="34" charset="0"/>
              </a:rPr>
              <a:t>4. PLATAFORMA </a:t>
            </a:r>
            <a:r>
              <a:rPr lang="es-ES" sz="1600" b="1" dirty="0">
                <a:ea typeface="Arial" panose="020B0604020202020204" pitchFamily="34" charset="0"/>
              </a:rPr>
              <a:t>ESTRATÉGICA</a:t>
            </a:r>
            <a:endParaRPr lang="es-CO" sz="1600" b="1" dirty="0"/>
          </a:p>
        </p:txBody>
      </p:sp>
      <p:sp>
        <p:nvSpPr>
          <p:cNvPr id="3" name="Rectángulo 2"/>
          <p:cNvSpPr/>
          <p:nvPr/>
        </p:nvSpPr>
        <p:spPr>
          <a:xfrm>
            <a:off x="558461" y="945385"/>
            <a:ext cx="10286748" cy="1569660"/>
          </a:xfrm>
          <a:prstGeom prst="rect">
            <a:avLst/>
          </a:prstGeom>
        </p:spPr>
        <p:txBody>
          <a:bodyPr wrap="square">
            <a:spAutoFit/>
          </a:bodyPr>
          <a:lstStyle/>
          <a:p>
            <a:pPr algn="just"/>
            <a:r>
              <a:rPr lang="es-ES" sz="1600" b="1" cap="all" dirty="0" smtClean="0">
                <a:solidFill>
                  <a:srgbClr val="000000"/>
                </a:solidFill>
              </a:rPr>
              <a:t>MISIÓN*</a:t>
            </a:r>
            <a:endParaRPr lang="es-ES" sz="1600" b="1" cap="all" dirty="0">
              <a:solidFill>
                <a:srgbClr val="000000"/>
              </a:solidFill>
            </a:endParaRPr>
          </a:p>
          <a:p>
            <a:pPr algn="just"/>
            <a:endParaRPr lang="es-ES" sz="1600" dirty="0" smtClean="0"/>
          </a:p>
          <a:p>
            <a:pPr algn="just"/>
            <a:r>
              <a:rPr lang="es-ES" sz="1600" dirty="0" smtClean="0"/>
              <a:t>El </a:t>
            </a:r>
            <a:r>
              <a:rPr lang="es-ES" sz="1600" dirty="0"/>
              <a:t>Instituto Distrital de Patrimonio Cultural (IDPC) </a:t>
            </a:r>
            <a:r>
              <a:rPr lang="es-ES" sz="1600" b="1" dirty="0"/>
              <a:t>gestiona y acompaña</a:t>
            </a:r>
            <a:r>
              <a:rPr lang="es-ES" sz="1600" dirty="0"/>
              <a:t> </a:t>
            </a:r>
            <a:r>
              <a:rPr lang="es-ES" sz="1600" b="1" dirty="0"/>
              <a:t>procesos y estrategias</a:t>
            </a:r>
            <a:r>
              <a:rPr lang="es-ES" sz="1600" dirty="0"/>
              <a:t> para la protección, intervención, divulgación, activación social y salvaguardia de los patrimonios, a escala distrital, local y barrial, </a:t>
            </a:r>
            <a:r>
              <a:rPr lang="es-ES" sz="1600" b="1" dirty="0"/>
              <a:t>mediante iniciativas de participación, diálogo y articulación social e interinstitucional</a:t>
            </a:r>
            <a:r>
              <a:rPr lang="es-ES" sz="1600" dirty="0"/>
              <a:t> que posibiliten su reconocimiento y cuidado colectivo, </a:t>
            </a:r>
            <a:r>
              <a:rPr lang="es-ES" sz="1600" b="1" dirty="0"/>
              <a:t>con enfoque territorial y poblacional-diferencial</a:t>
            </a:r>
            <a:r>
              <a:rPr lang="es-ES" sz="1600" dirty="0"/>
              <a:t>.</a:t>
            </a:r>
            <a:endParaRPr lang="es-ES" sz="1600" b="0" i="0" dirty="0">
              <a:effectLst/>
            </a:endParaRPr>
          </a:p>
        </p:txBody>
      </p:sp>
      <p:sp>
        <p:nvSpPr>
          <p:cNvPr id="4" name="Rectángulo 3"/>
          <p:cNvSpPr/>
          <p:nvPr/>
        </p:nvSpPr>
        <p:spPr>
          <a:xfrm>
            <a:off x="558461" y="2787703"/>
            <a:ext cx="4630227" cy="2554545"/>
          </a:xfrm>
          <a:prstGeom prst="rect">
            <a:avLst/>
          </a:prstGeom>
        </p:spPr>
        <p:txBody>
          <a:bodyPr wrap="square">
            <a:spAutoFit/>
          </a:bodyPr>
          <a:lstStyle/>
          <a:p>
            <a:pPr algn="just"/>
            <a:r>
              <a:rPr lang="es-ES" sz="1600" b="1" cap="all" dirty="0" smtClean="0">
                <a:solidFill>
                  <a:srgbClr val="000000"/>
                </a:solidFill>
              </a:rPr>
              <a:t>VISIÓN*</a:t>
            </a:r>
            <a:endParaRPr lang="es-ES" sz="1600" b="1" cap="all" dirty="0">
              <a:solidFill>
                <a:srgbClr val="000000"/>
              </a:solidFill>
            </a:endParaRPr>
          </a:p>
          <a:p>
            <a:pPr algn="just"/>
            <a:endParaRPr lang="es-ES" sz="1600" dirty="0" smtClean="0"/>
          </a:p>
          <a:p>
            <a:pPr algn="just"/>
            <a:r>
              <a:rPr lang="es-ES" sz="1600" dirty="0" smtClean="0"/>
              <a:t>Para </a:t>
            </a:r>
            <a:r>
              <a:rPr lang="es-ES" sz="1600" dirty="0"/>
              <a:t>el año 2028, el Instituto Distrital de Patrimonio Cultural (IDPC) se habrá consolidado como una </a:t>
            </a:r>
            <a:r>
              <a:rPr lang="es-ES" sz="1600" b="1" dirty="0"/>
              <a:t>entidad pública presente, confiable y eficiente, que incide</a:t>
            </a:r>
            <a:r>
              <a:rPr lang="es-ES" sz="1600" dirty="0"/>
              <a:t> en el ordenamiento territorial y en las transformaciones sociales y culturales de una ciudad dinámica, que comprende el patrimonio cultural como un eje para mejorar el </a:t>
            </a:r>
            <a:r>
              <a:rPr lang="es-ES" sz="1600" b="1" dirty="0"/>
              <a:t>bienestar y las formas de habitar</a:t>
            </a:r>
            <a:r>
              <a:rPr lang="es-ES" sz="1600" dirty="0"/>
              <a:t> Bogotá.</a:t>
            </a:r>
            <a:endParaRPr lang="es-ES" sz="1600" b="0" i="0" dirty="0">
              <a:effectLst/>
            </a:endParaRPr>
          </a:p>
        </p:txBody>
      </p:sp>
      <p:pic>
        <p:nvPicPr>
          <p:cNvPr id="5" name="Imagen 4"/>
          <p:cNvPicPr>
            <a:picLocks noChangeAspect="1"/>
          </p:cNvPicPr>
          <p:nvPr/>
        </p:nvPicPr>
        <p:blipFill>
          <a:blip r:embed="rId2"/>
          <a:stretch>
            <a:fillRect/>
          </a:stretch>
        </p:blipFill>
        <p:spPr>
          <a:xfrm>
            <a:off x="6076477" y="2710759"/>
            <a:ext cx="4768732" cy="3068488"/>
          </a:xfrm>
          <a:prstGeom prst="rect">
            <a:avLst/>
          </a:prstGeom>
          <a:ln>
            <a:noFill/>
          </a:ln>
          <a:effectLst>
            <a:softEdge rad="112500"/>
          </a:effectLst>
        </p:spPr>
      </p:pic>
      <p:pic>
        <p:nvPicPr>
          <p:cNvPr id="6" name="Imagen 5"/>
          <p:cNvPicPr>
            <a:picLocks noChangeAspect="1"/>
          </p:cNvPicPr>
          <p:nvPr/>
        </p:nvPicPr>
        <p:blipFill>
          <a:blip r:embed="rId3"/>
          <a:stretch>
            <a:fillRect/>
          </a:stretch>
        </p:blipFill>
        <p:spPr>
          <a:xfrm>
            <a:off x="9858375" y="8549"/>
            <a:ext cx="2332039" cy="485064"/>
          </a:xfrm>
          <a:prstGeom prst="rect">
            <a:avLst/>
          </a:prstGeom>
          <a:ln>
            <a:noFill/>
          </a:ln>
          <a:effectLst>
            <a:softEdge rad="112500"/>
          </a:effectLst>
        </p:spPr>
      </p:pic>
      <p:sp>
        <p:nvSpPr>
          <p:cNvPr id="7" name="Marcador de número de diapositiva 6"/>
          <p:cNvSpPr>
            <a:spLocks noGrp="1"/>
          </p:cNvSpPr>
          <p:nvPr>
            <p:ph type="sldNum" sz="quarter" idx="12"/>
          </p:nvPr>
        </p:nvSpPr>
        <p:spPr/>
        <p:txBody>
          <a:bodyPr/>
          <a:lstStyle/>
          <a:p>
            <a:fld id="{167CCC5E-2B9D-409B-8780-EDBEA03A4F96}" type="slidenum">
              <a:rPr lang="es-CO" smtClean="0"/>
              <a:t>14</a:t>
            </a:fld>
            <a:endParaRPr lang="es-CO" dirty="0"/>
          </a:p>
        </p:txBody>
      </p:sp>
      <p:sp>
        <p:nvSpPr>
          <p:cNvPr id="8" name="CuadroTexto 7"/>
          <p:cNvSpPr txBox="1"/>
          <p:nvPr/>
        </p:nvSpPr>
        <p:spPr>
          <a:xfrm>
            <a:off x="6141137" y="5836461"/>
            <a:ext cx="4639412" cy="276999"/>
          </a:xfrm>
          <a:prstGeom prst="rect">
            <a:avLst/>
          </a:prstGeom>
          <a:noFill/>
        </p:spPr>
        <p:txBody>
          <a:bodyPr wrap="none" rtlCol="0">
            <a:spAutoFit/>
          </a:bodyPr>
          <a:lstStyle/>
          <a:p>
            <a:r>
              <a:rPr lang="es-ES" sz="1200" dirty="0" smtClean="0"/>
              <a:t>Descripción de la imagen: Collage de fotos diferentes lugares de Bogotá</a:t>
            </a:r>
            <a:endParaRPr lang="es-CO" sz="1200" dirty="0"/>
          </a:p>
        </p:txBody>
      </p:sp>
      <p:sp>
        <p:nvSpPr>
          <p:cNvPr id="9" name="CuadroTexto 8"/>
          <p:cNvSpPr txBox="1"/>
          <p:nvPr/>
        </p:nvSpPr>
        <p:spPr>
          <a:xfrm>
            <a:off x="673331" y="5644342"/>
            <a:ext cx="3807229" cy="461665"/>
          </a:xfrm>
          <a:prstGeom prst="rect">
            <a:avLst/>
          </a:prstGeom>
          <a:noFill/>
        </p:spPr>
        <p:txBody>
          <a:bodyPr wrap="square" rtlCol="0">
            <a:spAutoFit/>
          </a:bodyPr>
          <a:lstStyle/>
          <a:p>
            <a:r>
              <a:rPr lang="es-ES" sz="1200" dirty="0" smtClean="0"/>
              <a:t>*Aprobadas por el Comité Institucional de Gestión y Desempeño, realizado el 28 de junio de 2024</a:t>
            </a:r>
            <a:endParaRPr lang="es-CO" sz="1200" dirty="0"/>
          </a:p>
        </p:txBody>
      </p:sp>
    </p:spTree>
    <p:extLst>
      <p:ext uri="{BB962C8B-B14F-4D97-AF65-F5344CB8AC3E}">
        <p14:creationId xmlns:p14="http://schemas.microsoft.com/office/powerpoint/2010/main" val="32996833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858375" y="8549"/>
            <a:ext cx="2332039" cy="485064"/>
          </a:xfrm>
          <a:prstGeom prst="rect">
            <a:avLst/>
          </a:prstGeom>
          <a:ln>
            <a:noFill/>
          </a:ln>
          <a:effectLst>
            <a:softEdge rad="112500"/>
          </a:effectLst>
        </p:spPr>
      </p:pic>
      <p:sp>
        <p:nvSpPr>
          <p:cNvPr id="3" name="Rectángulo 2"/>
          <p:cNvSpPr/>
          <p:nvPr/>
        </p:nvSpPr>
        <p:spPr>
          <a:xfrm>
            <a:off x="374290" y="1862130"/>
            <a:ext cx="2858508" cy="3596369"/>
          </a:xfrm>
          <a:prstGeom prst="rect">
            <a:avLst/>
          </a:prstGeom>
        </p:spPr>
        <p:txBody>
          <a:bodyPr wrap="square">
            <a:spAutoFit/>
          </a:bodyPr>
          <a:lstStyle/>
          <a:p>
            <a:pPr algn="just">
              <a:lnSpc>
                <a:spcPct val="115000"/>
              </a:lnSpc>
              <a:spcAft>
                <a:spcPts val="0"/>
              </a:spcAft>
            </a:pPr>
            <a:r>
              <a:rPr lang="es-ES" dirty="0">
                <a:latin typeface="Calibri" panose="020F0502020204030204" pitchFamily="34" charset="0"/>
                <a:ea typeface="Calibri" panose="020F0502020204030204" pitchFamily="34" charset="0"/>
              </a:rPr>
              <a:t>Con el fin de establecer el cumplimiento de la misión y verificar si se alcanzó la visión establecida por el Instituto y como partida para plantear la planeación de los diferentes planes institucionales, el IDPC estructura su mapa estratégico a través </a:t>
            </a:r>
            <a:r>
              <a:rPr lang="es-ES" b="1" dirty="0" smtClean="0">
                <a:latin typeface="Calibri" panose="020F0502020204030204" pitchFamily="34" charset="0"/>
                <a:ea typeface="Calibri" panose="020F0502020204030204" pitchFamily="34" charset="0"/>
              </a:rPr>
              <a:t>nueve objetivos estratégicos.</a:t>
            </a:r>
            <a:r>
              <a:rPr lang="es-ES" b="1" dirty="0">
                <a:latin typeface="Calibri" panose="020F0502020204030204" pitchFamily="34" charset="0"/>
                <a:ea typeface="Calibri" panose="020F0502020204030204" pitchFamily="34" charset="0"/>
              </a:rPr>
              <a:t> </a:t>
            </a:r>
            <a:endParaRPr lang="es-CO" sz="2400" b="1" dirty="0">
              <a:effectLst/>
              <a:latin typeface="Arial" panose="020B0604020202020204" pitchFamily="34" charset="0"/>
              <a:ea typeface="Arial" panose="020B0604020202020204" pitchFamily="34" charset="0"/>
            </a:endParaRPr>
          </a:p>
        </p:txBody>
      </p:sp>
      <p:sp>
        <p:nvSpPr>
          <p:cNvPr id="4" name="Rectángulo 3"/>
          <p:cNvSpPr/>
          <p:nvPr/>
        </p:nvSpPr>
        <p:spPr>
          <a:xfrm>
            <a:off x="8846288" y="1648036"/>
            <a:ext cx="3103100" cy="4233467"/>
          </a:xfrm>
          <a:prstGeom prst="rect">
            <a:avLst/>
          </a:prstGeom>
        </p:spPr>
        <p:txBody>
          <a:bodyPr wrap="square">
            <a:spAutoFit/>
          </a:bodyPr>
          <a:lstStyle/>
          <a:p>
            <a:pPr algn="just">
              <a:lnSpc>
                <a:spcPct val="115000"/>
              </a:lnSpc>
              <a:spcAft>
                <a:spcPts val="0"/>
              </a:spcAft>
            </a:pPr>
            <a:r>
              <a:rPr lang="es-ES" dirty="0" smtClean="0">
                <a:latin typeface="Calibri" panose="020F0502020204030204" pitchFamily="34" charset="0"/>
                <a:ea typeface="Arial" panose="020B0604020202020204" pitchFamily="34" charset="0"/>
              </a:rPr>
              <a:t>En alineación con los objetivos estratégicos y bajo el </a:t>
            </a:r>
            <a:r>
              <a:rPr lang="es-ES" dirty="0">
                <a:latin typeface="Calibri" panose="020F0502020204030204" pitchFamily="34" charset="0"/>
                <a:ea typeface="Arial" panose="020B0604020202020204" pitchFamily="34" charset="0"/>
              </a:rPr>
              <a:t>marco del Plan de Desarrollo Distrital </a:t>
            </a:r>
            <a:r>
              <a:rPr lang="es-ES" dirty="0">
                <a:latin typeface="Calibri" panose="020F0502020204030204" pitchFamily="34" charset="0"/>
                <a:cs typeface="Times New Roman" panose="02020603050405020304" pitchFamily="18" charset="0"/>
              </a:rPr>
              <a:t>“Bogotá camina segura” 2024 – 2027 </a:t>
            </a:r>
            <a:r>
              <a:rPr lang="es-ES" dirty="0" smtClean="0">
                <a:latin typeface="Calibri" panose="020F0502020204030204" pitchFamily="34" charset="0"/>
                <a:ea typeface="Arial" panose="020B0604020202020204" pitchFamily="34" charset="0"/>
              </a:rPr>
              <a:t>el </a:t>
            </a:r>
            <a:r>
              <a:rPr lang="es-ES" dirty="0">
                <a:latin typeface="Calibri" panose="020F0502020204030204" pitchFamily="34" charset="0"/>
                <a:ea typeface="Arial" panose="020B0604020202020204" pitchFamily="34" charset="0"/>
              </a:rPr>
              <a:t>Instituto Distrital de Patrimonio Cultural formuló </a:t>
            </a:r>
            <a:r>
              <a:rPr lang="es-ES" b="1" dirty="0" smtClean="0">
                <a:latin typeface="Calibri" panose="020F0502020204030204" pitchFamily="34" charset="0"/>
                <a:ea typeface="Arial" panose="020B0604020202020204" pitchFamily="34" charset="0"/>
              </a:rPr>
              <a:t>nueve  </a:t>
            </a:r>
            <a:r>
              <a:rPr lang="es-ES" b="1" dirty="0">
                <a:latin typeface="Calibri" panose="020F0502020204030204" pitchFamily="34" charset="0"/>
                <a:ea typeface="Arial" panose="020B0604020202020204" pitchFamily="34" charset="0"/>
              </a:rPr>
              <a:t>proyectos de inversión </a:t>
            </a:r>
            <a:r>
              <a:rPr lang="es-ES" dirty="0">
                <a:latin typeface="Calibri" panose="020F0502020204030204" pitchFamily="34" charset="0"/>
                <a:ea typeface="Arial" panose="020B0604020202020204" pitchFamily="34" charset="0"/>
              </a:rPr>
              <a:t>que tienen como </a:t>
            </a:r>
            <a:r>
              <a:rPr lang="es-ES" dirty="0" smtClean="0">
                <a:latin typeface="Calibri" panose="020F0502020204030204" pitchFamily="34" charset="0"/>
                <a:ea typeface="Arial" panose="020B0604020202020204" pitchFamily="34" charset="0"/>
              </a:rPr>
              <a:t>fin </a:t>
            </a:r>
            <a:r>
              <a:rPr lang="es-ES" dirty="0"/>
              <a:t> </a:t>
            </a:r>
            <a:r>
              <a:rPr lang="es-ES" dirty="0" smtClean="0"/>
              <a:t>la </a:t>
            </a:r>
            <a:r>
              <a:rPr lang="es-ES" dirty="0"/>
              <a:t>protección, intervención, divulgación, activación social y salvaguardia de los </a:t>
            </a:r>
            <a:r>
              <a:rPr lang="es-ES" dirty="0" smtClean="0"/>
              <a:t>patrimonios </a:t>
            </a:r>
            <a:r>
              <a:rPr lang="es-ES" dirty="0" smtClean="0">
                <a:latin typeface="Calibri" panose="020F0502020204030204" pitchFamily="34" charset="0"/>
                <a:ea typeface="Arial" panose="020B0604020202020204" pitchFamily="34" charset="0"/>
              </a:rPr>
              <a:t>desde </a:t>
            </a:r>
            <a:r>
              <a:rPr lang="es-ES" dirty="0">
                <a:latin typeface="Calibri" panose="020F0502020204030204" pitchFamily="34" charset="0"/>
                <a:ea typeface="Arial" panose="020B0604020202020204" pitchFamily="34" charset="0"/>
              </a:rPr>
              <a:t>una perspectiva de </a:t>
            </a:r>
            <a:r>
              <a:rPr lang="es-ES" dirty="0" smtClean="0">
                <a:latin typeface="Calibri" panose="020F0502020204030204" pitchFamily="34" charset="0"/>
                <a:ea typeface="Arial" panose="020B0604020202020204" pitchFamily="34" charset="0"/>
              </a:rPr>
              <a:t>integralidad.</a:t>
            </a:r>
            <a:endParaRPr lang="es-CO" sz="2400" dirty="0">
              <a:effectLst/>
              <a:latin typeface="Arial" panose="020B0604020202020204" pitchFamily="34" charset="0"/>
              <a:ea typeface="Arial" panose="020B0604020202020204" pitchFamily="34" charset="0"/>
            </a:endParaRPr>
          </a:p>
        </p:txBody>
      </p:sp>
      <p:sp>
        <p:nvSpPr>
          <p:cNvPr id="5" name="Rectángulo 4"/>
          <p:cNvSpPr/>
          <p:nvPr/>
        </p:nvSpPr>
        <p:spPr>
          <a:xfrm>
            <a:off x="480040" y="638556"/>
            <a:ext cx="2647007" cy="369332"/>
          </a:xfrm>
          <a:prstGeom prst="rect">
            <a:avLst/>
          </a:prstGeom>
        </p:spPr>
        <p:txBody>
          <a:bodyPr wrap="none">
            <a:spAutoFit/>
          </a:bodyPr>
          <a:lstStyle/>
          <a:p>
            <a:r>
              <a:rPr lang="es-CO" dirty="0" smtClean="0"/>
              <a:t>ALINEACIÓN ESTRATÉGICA</a:t>
            </a:r>
            <a:endParaRPr lang="es-CO" dirty="0"/>
          </a:p>
        </p:txBody>
      </p:sp>
      <p:grpSp>
        <p:nvGrpSpPr>
          <p:cNvPr id="6" name="Group 45"/>
          <p:cNvGrpSpPr/>
          <p:nvPr/>
        </p:nvGrpSpPr>
        <p:grpSpPr>
          <a:xfrm>
            <a:off x="3897212" y="1314174"/>
            <a:ext cx="4814155" cy="4663619"/>
            <a:chOff x="1234953" y="1073361"/>
            <a:chExt cx="4814155" cy="4663619"/>
          </a:xfrm>
        </p:grpSpPr>
        <p:grpSp>
          <p:nvGrpSpPr>
            <p:cNvPr id="7" name="Group 4"/>
            <p:cNvGrpSpPr>
              <a:grpSpLocks noChangeAspect="1"/>
            </p:cNvGrpSpPr>
            <p:nvPr/>
          </p:nvGrpSpPr>
          <p:grpSpPr bwMode="auto">
            <a:xfrm>
              <a:off x="1234953" y="1073361"/>
              <a:ext cx="4814155" cy="4663619"/>
              <a:chOff x="1125" y="634"/>
              <a:chExt cx="3198" cy="3098"/>
            </a:xfrm>
          </p:grpSpPr>
          <p:sp>
            <p:nvSpPr>
              <p:cNvPr id="11" name="Freeform 5"/>
              <p:cNvSpPr>
                <a:spLocks/>
              </p:cNvSpPr>
              <p:nvPr/>
            </p:nvSpPr>
            <p:spPr bwMode="auto">
              <a:xfrm>
                <a:off x="1779" y="634"/>
                <a:ext cx="1890" cy="1432"/>
              </a:xfrm>
              <a:custGeom>
                <a:avLst/>
                <a:gdLst>
                  <a:gd name="T0" fmla="*/ 451 w 901"/>
                  <a:gd name="T1" fmla="*/ 683 h 683"/>
                  <a:gd name="T2" fmla="*/ 763 w 901"/>
                  <a:gd name="T3" fmla="*/ 554 h 683"/>
                  <a:gd name="T4" fmla="*/ 888 w 901"/>
                  <a:gd name="T5" fmla="*/ 572 h 683"/>
                  <a:gd name="T6" fmla="*/ 901 w 901"/>
                  <a:gd name="T7" fmla="*/ 462 h 683"/>
                  <a:gd name="T8" fmla="*/ 451 w 901"/>
                  <a:gd name="T9" fmla="*/ 0 h 683"/>
                  <a:gd name="T10" fmla="*/ 0 w 901"/>
                  <a:gd name="T11" fmla="*/ 462 h 683"/>
                  <a:gd name="T12" fmla="*/ 13 w 901"/>
                  <a:gd name="T13" fmla="*/ 572 h 683"/>
                  <a:gd name="T14" fmla="*/ 139 w 901"/>
                  <a:gd name="T15" fmla="*/ 554 h 683"/>
                  <a:gd name="T16" fmla="*/ 451 w 901"/>
                  <a:gd name="T17" fmla="*/ 683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1" h="683">
                    <a:moveTo>
                      <a:pt x="451" y="683"/>
                    </a:moveTo>
                    <a:cubicBezTo>
                      <a:pt x="532" y="603"/>
                      <a:pt x="641" y="554"/>
                      <a:pt x="763" y="554"/>
                    </a:cubicBezTo>
                    <a:cubicBezTo>
                      <a:pt x="806" y="554"/>
                      <a:pt x="848" y="561"/>
                      <a:pt x="888" y="572"/>
                    </a:cubicBezTo>
                    <a:cubicBezTo>
                      <a:pt x="896" y="537"/>
                      <a:pt x="901" y="500"/>
                      <a:pt x="901" y="462"/>
                    </a:cubicBezTo>
                    <a:cubicBezTo>
                      <a:pt x="901" y="207"/>
                      <a:pt x="699" y="0"/>
                      <a:pt x="451" y="0"/>
                    </a:cubicBezTo>
                    <a:cubicBezTo>
                      <a:pt x="202" y="0"/>
                      <a:pt x="0" y="207"/>
                      <a:pt x="0" y="462"/>
                    </a:cubicBezTo>
                    <a:cubicBezTo>
                      <a:pt x="0" y="500"/>
                      <a:pt x="5" y="537"/>
                      <a:pt x="13" y="572"/>
                    </a:cubicBezTo>
                    <a:cubicBezTo>
                      <a:pt x="53" y="561"/>
                      <a:pt x="95" y="554"/>
                      <a:pt x="139" y="554"/>
                    </a:cubicBezTo>
                    <a:cubicBezTo>
                      <a:pt x="260" y="554"/>
                      <a:pt x="370" y="603"/>
                      <a:pt x="451" y="683"/>
                    </a:cubicBez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a:scene3d>
                <a:camera prst="orthographicFront"/>
                <a:lightRig rig="threePt" dir="t"/>
              </a:scene3d>
              <a:sp3d>
                <a:bevelT prst="convex"/>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dirty="0"/>
              </a:p>
            </p:txBody>
          </p:sp>
          <p:sp>
            <p:nvSpPr>
              <p:cNvPr id="12" name="Freeform 6"/>
              <p:cNvSpPr>
                <a:spLocks/>
              </p:cNvSpPr>
              <p:nvPr/>
            </p:nvSpPr>
            <p:spPr bwMode="auto">
              <a:xfrm>
                <a:off x="1125" y="1833"/>
                <a:ext cx="1600" cy="1899"/>
              </a:xfrm>
              <a:custGeom>
                <a:avLst/>
                <a:gdLst>
                  <a:gd name="T0" fmla="*/ 624 w 763"/>
                  <a:gd name="T1" fmla="*/ 444 h 906"/>
                  <a:gd name="T2" fmla="*/ 637 w 763"/>
                  <a:gd name="T3" fmla="*/ 334 h 906"/>
                  <a:gd name="T4" fmla="*/ 325 w 763"/>
                  <a:gd name="T5" fmla="*/ 0 h 906"/>
                  <a:gd name="T6" fmla="*/ 0 w 763"/>
                  <a:gd name="T7" fmla="*/ 444 h 906"/>
                  <a:gd name="T8" fmla="*/ 451 w 763"/>
                  <a:gd name="T9" fmla="*/ 906 h 906"/>
                  <a:gd name="T10" fmla="*/ 763 w 763"/>
                  <a:gd name="T11" fmla="*/ 777 h 906"/>
                  <a:gd name="T12" fmla="*/ 624 w 763"/>
                  <a:gd name="T13" fmla="*/ 444 h 906"/>
                </a:gdLst>
                <a:ahLst/>
                <a:cxnLst>
                  <a:cxn ang="0">
                    <a:pos x="T0" y="T1"/>
                  </a:cxn>
                  <a:cxn ang="0">
                    <a:pos x="T2" y="T3"/>
                  </a:cxn>
                  <a:cxn ang="0">
                    <a:pos x="T4" y="T5"/>
                  </a:cxn>
                  <a:cxn ang="0">
                    <a:pos x="T6" y="T7"/>
                  </a:cxn>
                  <a:cxn ang="0">
                    <a:pos x="T8" y="T9"/>
                  </a:cxn>
                  <a:cxn ang="0">
                    <a:pos x="T10" y="T11"/>
                  </a:cxn>
                  <a:cxn ang="0">
                    <a:pos x="T12" y="T13"/>
                  </a:cxn>
                </a:cxnLst>
                <a:rect l="0" t="0" r="r" b="b"/>
                <a:pathLst>
                  <a:path w="763" h="906">
                    <a:moveTo>
                      <a:pt x="624" y="444"/>
                    </a:moveTo>
                    <a:cubicBezTo>
                      <a:pt x="624" y="406"/>
                      <a:pt x="629" y="369"/>
                      <a:pt x="637" y="334"/>
                    </a:cubicBezTo>
                    <a:cubicBezTo>
                      <a:pt x="484" y="288"/>
                      <a:pt x="364" y="161"/>
                      <a:pt x="325" y="0"/>
                    </a:cubicBezTo>
                    <a:cubicBezTo>
                      <a:pt x="138" y="56"/>
                      <a:pt x="0" y="234"/>
                      <a:pt x="0" y="444"/>
                    </a:cubicBezTo>
                    <a:cubicBezTo>
                      <a:pt x="0" y="700"/>
                      <a:pt x="202" y="906"/>
                      <a:pt x="451" y="906"/>
                    </a:cubicBezTo>
                    <a:cubicBezTo>
                      <a:pt x="572" y="906"/>
                      <a:pt x="682" y="857"/>
                      <a:pt x="763" y="777"/>
                    </a:cubicBezTo>
                    <a:cubicBezTo>
                      <a:pt x="677" y="693"/>
                      <a:pt x="624" y="575"/>
                      <a:pt x="624" y="444"/>
                    </a:cubicBezTo>
                    <a:close/>
                  </a:path>
                </a:pathLst>
              </a:cu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5400000" scaled="1"/>
                <a:tileRect/>
              </a:gradFill>
              <a:ln>
                <a:noFill/>
              </a:ln>
              <a:scene3d>
                <a:camera prst="orthographicFront"/>
                <a:lightRig rig="threePt" dir="t"/>
              </a:scene3d>
              <a:sp3d>
                <a:bevelT prst="convex"/>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dirty="0"/>
              </a:p>
            </p:txBody>
          </p:sp>
          <p:sp>
            <p:nvSpPr>
              <p:cNvPr id="13" name="Freeform 7"/>
              <p:cNvSpPr>
                <a:spLocks/>
              </p:cNvSpPr>
              <p:nvPr/>
            </p:nvSpPr>
            <p:spPr bwMode="auto">
              <a:xfrm>
                <a:off x="2725" y="1833"/>
                <a:ext cx="1598" cy="1899"/>
              </a:xfrm>
              <a:custGeom>
                <a:avLst/>
                <a:gdLst>
                  <a:gd name="T0" fmla="*/ 437 w 762"/>
                  <a:gd name="T1" fmla="*/ 0 h 906"/>
                  <a:gd name="T2" fmla="*/ 125 w 762"/>
                  <a:gd name="T3" fmla="*/ 334 h 906"/>
                  <a:gd name="T4" fmla="*/ 138 w 762"/>
                  <a:gd name="T5" fmla="*/ 444 h 906"/>
                  <a:gd name="T6" fmla="*/ 0 w 762"/>
                  <a:gd name="T7" fmla="*/ 777 h 906"/>
                  <a:gd name="T8" fmla="*/ 312 w 762"/>
                  <a:gd name="T9" fmla="*/ 906 h 906"/>
                  <a:gd name="T10" fmla="*/ 762 w 762"/>
                  <a:gd name="T11" fmla="*/ 444 h 906"/>
                  <a:gd name="T12" fmla="*/ 437 w 762"/>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762" h="906">
                    <a:moveTo>
                      <a:pt x="437" y="0"/>
                    </a:moveTo>
                    <a:cubicBezTo>
                      <a:pt x="398" y="161"/>
                      <a:pt x="279" y="288"/>
                      <a:pt x="125" y="334"/>
                    </a:cubicBezTo>
                    <a:cubicBezTo>
                      <a:pt x="133" y="369"/>
                      <a:pt x="138" y="406"/>
                      <a:pt x="138" y="444"/>
                    </a:cubicBezTo>
                    <a:cubicBezTo>
                      <a:pt x="138" y="575"/>
                      <a:pt x="85" y="693"/>
                      <a:pt x="0" y="777"/>
                    </a:cubicBezTo>
                    <a:cubicBezTo>
                      <a:pt x="81" y="857"/>
                      <a:pt x="190" y="906"/>
                      <a:pt x="312" y="906"/>
                    </a:cubicBezTo>
                    <a:cubicBezTo>
                      <a:pt x="560" y="906"/>
                      <a:pt x="762" y="700"/>
                      <a:pt x="762" y="444"/>
                    </a:cubicBezTo>
                    <a:cubicBezTo>
                      <a:pt x="762" y="234"/>
                      <a:pt x="625" y="56"/>
                      <a:pt x="437" y="0"/>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0800000" scaled="1"/>
                <a:tileRect/>
              </a:gradFill>
              <a:ln>
                <a:noFill/>
              </a:ln>
              <a:scene3d>
                <a:camera prst="orthographicFront"/>
                <a:lightRig rig="threePt" dir="t"/>
              </a:scene3d>
              <a:sp3d>
                <a:bevelT prst="convex"/>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dirty="0"/>
              </a:p>
            </p:txBody>
          </p:sp>
          <p:sp>
            <p:nvSpPr>
              <p:cNvPr id="14" name="Freeform 8"/>
              <p:cNvSpPr>
                <a:spLocks/>
              </p:cNvSpPr>
              <p:nvPr/>
            </p:nvSpPr>
            <p:spPr bwMode="auto">
              <a:xfrm>
                <a:off x="2461" y="2066"/>
                <a:ext cx="526" cy="505"/>
              </a:xfrm>
              <a:custGeom>
                <a:avLst/>
                <a:gdLst>
                  <a:gd name="T0" fmla="*/ 126 w 251"/>
                  <a:gd name="T1" fmla="*/ 0 h 241"/>
                  <a:gd name="T2" fmla="*/ 0 w 251"/>
                  <a:gd name="T3" fmla="*/ 223 h 241"/>
                  <a:gd name="T4" fmla="*/ 126 w 251"/>
                  <a:gd name="T5" fmla="*/ 241 h 241"/>
                  <a:gd name="T6" fmla="*/ 251 w 251"/>
                  <a:gd name="T7" fmla="*/ 223 h 241"/>
                  <a:gd name="T8" fmla="*/ 126 w 251"/>
                  <a:gd name="T9" fmla="*/ 0 h 241"/>
                </a:gdLst>
                <a:ahLst/>
                <a:cxnLst>
                  <a:cxn ang="0">
                    <a:pos x="T0" y="T1"/>
                  </a:cxn>
                  <a:cxn ang="0">
                    <a:pos x="T2" y="T3"/>
                  </a:cxn>
                  <a:cxn ang="0">
                    <a:pos x="T4" y="T5"/>
                  </a:cxn>
                  <a:cxn ang="0">
                    <a:pos x="T6" y="T7"/>
                  </a:cxn>
                  <a:cxn ang="0">
                    <a:pos x="T8" y="T9"/>
                  </a:cxn>
                </a:cxnLst>
                <a:rect l="0" t="0" r="r" b="b"/>
                <a:pathLst>
                  <a:path w="251" h="241">
                    <a:moveTo>
                      <a:pt x="126" y="0"/>
                    </a:moveTo>
                    <a:cubicBezTo>
                      <a:pt x="65" y="60"/>
                      <a:pt x="21" y="136"/>
                      <a:pt x="0" y="223"/>
                    </a:cubicBezTo>
                    <a:cubicBezTo>
                      <a:pt x="40" y="234"/>
                      <a:pt x="82" y="241"/>
                      <a:pt x="126" y="241"/>
                    </a:cubicBezTo>
                    <a:cubicBezTo>
                      <a:pt x="169" y="241"/>
                      <a:pt x="211" y="234"/>
                      <a:pt x="251" y="223"/>
                    </a:cubicBezTo>
                    <a:cubicBezTo>
                      <a:pt x="230" y="136"/>
                      <a:pt x="186" y="60"/>
                      <a:pt x="126" y="0"/>
                    </a:cubicBezTo>
                    <a:close/>
                  </a:path>
                </a:pathLst>
              </a:custGeom>
              <a:solidFill>
                <a:srgbClr val="EB5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dirty="0"/>
              </a:p>
            </p:txBody>
          </p:sp>
          <p:sp>
            <p:nvSpPr>
              <p:cNvPr id="15" name="Freeform 9"/>
              <p:cNvSpPr>
                <a:spLocks/>
              </p:cNvSpPr>
              <p:nvPr/>
            </p:nvSpPr>
            <p:spPr bwMode="auto">
              <a:xfrm>
                <a:off x="2461" y="2066"/>
                <a:ext cx="526" cy="505"/>
              </a:xfrm>
              <a:custGeom>
                <a:avLst/>
                <a:gdLst>
                  <a:gd name="T0" fmla="*/ 126 w 251"/>
                  <a:gd name="T1" fmla="*/ 0 h 241"/>
                  <a:gd name="T2" fmla="*/ 0 w 251"/>
                  <a:gd name="T3" fmla="*/ 223 h 241"/>
                  <a:gd name="T4" fmla="*/ 126 w 251"/>
                  <a:gd name="T5" fmla="*/ 241 h 241"/>
                  <a:gd name="T6" fmla="*/ 251 w 251"/>
                  <a:gd name="T7" fmla="*/ 223 h 241"/>
                  <a:gd name="T8" fmla="*/ 126 w 251"/>
                  <a:gd name="T9" fmla="*/ 0 h 241"/>
                </a:gdLst>
                <a:ahLst/>
                <a:cxnLst>
                  <a:cxn ang="0">
                    <a:pos x="T0" y="T1"/>
                  </a:cxn>
                  <a:cxn ang="0">
                    <a:pos x="T2" y="T3"/>
                  </a:cxn>
                  <a:cxn ang="0">
                    <a:pos x="T4" y="T5"/>
                  </a:cxn>
                  <a:cxn ang="0">
                    <a:pos x="T6" y="T7"/>
                  </a:cxn>
                  <a:cxn ang="0">
                    <a:pos x="T8" y="T9"/>
                  </a:cxn>
                </a:cxnLst>
                <a:rect l="0" t="0" r="r" b="b"/>
                <a:pathLst>
                  <a:path w="251" h="241">
                    <a:moveTo>
                      <a:pt x="126" y="0"/>
                    </a:moveTo>
                    <a:cubicBezTo>
                      <a:pt x="65" y="60"/>
                      <a:pt x="21" y="136"/>
                      <a:pt x="0" y="223"/>
                    </a:cubicBezTo>
                    <a:cubicBezTo>
                      <a:pt x="40" y="234"/>
                      <a:pt x="82" y="241"/>
                      <a:pt x="126" y="241"/>
                    </a:cubicBezTo>
                    <a:cubicBezTo>
                      <a:pt x="169" y="241"/>
                      <a:pt x="211" y="234"/>
                      <a:pt x="251" y="223"/>
                    </a:cubicBezTo>
                    <a:cubicBezTo>
                      <a:pt x="230" y="136"/>
                      <a:pt x="186" y="60"/>
                      <a:pt x="126" y="0"/>
                    </a:cubicBezTo>
                    <a:close/>
                  </a:path>
                </a:pathLst>
              </a:custGeom>
              <a:solidFill>
                <a:srgbClr val="5963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dirty="0"/>
              </a:p>
            </p:txBody>
          </p:sp>
          <p:sp>
            <p:nvSpPr>
              <p:cNvPr id="16" name="Freeform 10"/>
              <p:cNvSpPr>
                <a:spLocks/>
              </p:cNvSpPr>
              <p:nvPr/>
            </p:nvSpPr>
            <p:spPr bwMode="auto">
              <a:xfrm>
                <a:off x="2461" y="2066"/>
                <a:ext cx="526" cy="505"/>
              </a:xfrm>
              <a:custGeom>
                <a:avLst/>
                <a:gdLst>
                  <a:gd name="T0" fmla="*/ 126 w 251"/>
                  <a:gd name="T1" fmla="*/ 0 h 241"/>
                  <a:gd name="T2" fmla="*/ 0 w 251"/>
                  <a:gd name="T3" fmla="*/ 223 h 241"/>
                  <a:gd name="T4" fmla="*/ 126 w 251"/>
                  <a:gd name="T5" fmla="*/ 241 h 241"/>
                  <a:gd name="T6" fmla="*/ 251 w 251"/>
                  <a:gd name="T7" fmla="*/ 223 h 241"/>
                  <a:gd name="T8" fmla="*/ 126 w 251"/>
                  <a:gd name="T9" fmla="*/ 0 h 241"/>
                </a:gdLst>
                <a:ahLst/>
                <a:cxnLst>
                  <a:cxn ang="0">
                    <a:pos x="T0" y="T1"/>
                  </a:cxn>
                  <a:cxn ang="0">
                    <a:pos x="T2" y="T3"/>
                  </a:cxn>
                  <a:cxn ang="0">
                    <a:pos x="T4" y="T5"/>
                  </a:cxn>
                  <a:cxn ang="0">
                    <a:pos x="T6" y="T7"/>
                  </a:cxn>
                  <a:cxn ang="0">
                    <a:pos x="T8" y="T9"/>
                  </a:cxn>
                </a:cxnLst>
                <a:rect l="0" t="0" r="r" b="b"/>
                <a:pathLst>
                  <a:path w="251" h="241">
                    <a:moveTo>
                      <a:pt x="126" y="0"/>
                    </a:moveTo>
                    <a:cubicBezTo>
                      <a:pt x="65" y="60"/>
                      <a:pt x="21" y="136"/>
                      <a:pt x="0" y="223"/>
                    </a:cubicBezTo>
                    <a:cubicBezTo>
                      <a:pt x="40" y="234"/>
                      <a:pt x="82" y="241"/>
                      <a:pt x="126" y="241"/>
                    </a:cubicBezTo>
                    <a:cubicBezTo>
                      <a:pt x="169" y="241"/>
                      <a:pt x="211" y="234"/>
                      <a:pt x="251" y="223"/>
                    </a:cubicBezTo>
                    <a:cubicBezTo>
                      <a:pt x="230" y="136"/>
                      <a:pt x="186" y="60"/>
                      <a:pt x="126" y="0"/>
                    </a:cubicBezTo>
                    <a:close/>
                  </a:path>
                </a:pathLst>
              </a:custGeom>
              <a:gradFill>
                <a:gsLst>
                  <a:gs pos="0">
                    <a:schemeClr val="accent1">
                      <a:lumMod val="5000"/>
                      <a:lumOff val="95000"/>
                    </a:schemeClr>
                  </a:gs>
                  <a:gs pos="51000">
                    <a:schemeClr val="accent1">
                      <a:lumMod val="45000"/>
                      <a:lumOff val="55000"/>
                    </a:schemeClr>
                  </a:gs>
                  <a:gs pos="84000">
                    <a:schemeClr val="accent2"/>
                  </a:gs>
                  <a:gs pos="22000">
                    <a:schemeClr val="accent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dirty="0"/>
              </a:p>
            </p:txBody>
          </p:sp>
        </p:grpSp>
        <p:sp>
          <p:nvSpPr>
            <p:cNvPr id="8" name="Rectangle 39"/>
            <p:cNvSpPr/>
            <p:nvPr/>
          </p:nvSpPr>
          <p:spPr>
            <a:xfrm>
              <a:off x="2761734" y="1987359"/>
              <a:ext cx="1622697" cy="738664"/>
            </a:xfrm>
            <a:prstGeom prst="rect">
              <a:avLst/>
            </a:prstGeom>
          </p:spPr>
          <p:txBody>
            <a:bodyPr wrap="square">
              <a:spAutoFit/>
            </a:bodyPr>
            <a:lstStyle/>
            <a:p>
              <a:pPr algn="ctr"/>
              <a:r>
                <a:rPr lang="es-CO" sz="1400" dirty="0">
                  <a:cs typeface="Arial" panose="020B0604020202020204" pitchFamily="34" charset="0"/>
                </a:rPr>
                <a:t>Metas Plan Distrital de Desarrollo 2024-2027</a:t>
              </a:r>
            </a:p>
          </p:txBody>
        </p:sp>
        <p:sp>
          <p:nvSpPr>
            <p:cNvPr id="9" name="Rectangle 40"/>
            <p:cNvSpPr/>
            <p:nvPr/>
          </p:nvSpPr>
          <p:spPr>
            <a:xfrm>
              <a:off x="1566054" y="4200280"/>
              <a:ext cx="1354781" cy="923330"/>
            </a:xfrm>
            <a:prstGeom prst="rect">
              <a:avLst/>
            </a:prstGeom>
          </p:spPr>
          <p:txBody>
            <a:bodyPr wrap="square">
              <a:spAutoFit/>
            </a:bodyPr>
            <a:lstStyle/>
            <a:p>
              <a:pPr algn="ctr"/>
              <a:r>
                <a:rPr lang="es-CO" dirty="0">
                  <a:cs typeface="Arial" panose="020B0604020202020204" pitchFamily="34" charset="0"/>
                </a:rPr>
                <a:t>Proyectos de Inversión IDPC</a:t>
              </a:r>
            </a:p>
          </p:txBody>
        </p:sp>
        <p:sp>
          <p:nvSpPr>
            <p:cNvPr id="10" name="Rectangle 41"/>
            <p:cNvSpPr/>
            <p:nvPr/>
          </p:nvSpPr>
          <p:spPr>
            <a:xfrm>
              <a:off x="4220721" y="4182730"/>
              <a:ext cx="1476693" cy="923330"/>
            </a:xfrm>
            <a:prstGeom prst="rect">
              <a:avLst/>
            </a:prstGeom>
          </p:spPr>
          <p:txBody>
            <a:bodyPr wrap="square">
              <a:spAutoFit/>
            </a:bodyPr>
            <a:lstStyle/>
            <a:p>
              <a:pPr algn="ctr"/>
              <a:r>
                <a:rPr lang="es-CO" dirty="0">
                  <a:cs typeface="Arial" panose="020B0604020202020204" pitchFamily="34" charset="0"/>
                </a:rPr>
                <a:t>Objetivos Estratégicos IDPC</a:t>
              </a:r>
            </a:p>
          </p:txBody>
        </p:sp>
      </p:grpSp>
      <p:sp>
        <p:nvSpPr>
          <p:cNvPr id="17" name="Marcador de número de diapositiva 16"/>
          <p:cNvSpPr>
            <a:spLocks noGrp="1"/>
          </p:cNvSpPr>
          <p:nvPr>
            <p:ph type="sldNum" sz="quarter" idx="12"/>
          </p:nvPr>
        </p:nvSpPr>
        <p:spPr/>
        <p:txBody>
          <a:bodyPr/>
          <a:lstStyle/>
          <a:p>
            <a:fld id="{167CCC5E-2B9D-409B-8780-EDBEA03A4F96}" type="slidenum">
              <a:rPr lang="es-CO" smtClean="0"/>
              <a:t>15</a:t>
            </a:fld>
            <a:endParaRPr lang="es-CO" dirty="0"/>
          </a:p>
        </p:txBody>
      </p:sp>
      <p:sp>
        <p:nvSpPr>
          <p:cNvPr id="18" name="CuadroTexto 17"/>
          <p:cNvSpPr txBox="1"/>
          <p:nvPr/>
        </p:nvSpPr>
        <p:spPr>
          <a:xfrm>
            <a:off x="4054899" y="6217850"/>
            <a:ext cx="4656468" cy="276999"/>
          </a:xfrm>
          <a:prstGeom prst="rect">
            <a:avLst/>
          </a:prstGeom>
          <a:noFill/>
        </p:spPr>
        <p:txBody>
          <a:bodyPr wrap="none" rtlCol="0">
            <a:spAutoFit/>
          </a:bodyPr>
          <a:lstStyle/>
          <a:p>
            <a:r>
              <a:rPr lang="es-ES" sz="1200" dirty="0" smtClean="0"/>
              <a:t>Descripción de la imagen: Imagen de alineación estratégica del Instituto</a:t>
            </a:r>
            <a:endParaRPr lang="es-CO" sz="1200" dirty="0"/>
          </a:p>
        </p:txBody>
      </p:sp>
    </p:spTree>
    <p:extLst>
      <p:ext uri="{BB962C8B-B14F-4D97-AF65-F5344CB8AC3E}">
        <p14:creationId xmlns:p14="http://schemas.microsoft.com/office/powerpoint/2010/main" val="16893324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584754017"/>
              </p:ext>
            </p:extLst>
          </p:nvPr>
        </p:nvGraphicFramePr>
        <p:xfrm>
          <a:off x="452702" y="638128"/>
          <a:ext cx="11323240" cy="5979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p:cNvSpPr txBox="1"/>
          <p:nvPr/>
        </p:nvSpPr>
        <p:spPr>
          <a:xfrm>
            <a:off x="2389028" y="2654742"/>
            <a:ext cx="298579" cy="373224"/>
          </a:xfrm>
          <a:prstGeom prst="rect">
            <a:avLst/>
          </a:prstGeom>
          <a:noFill/>
        </p:spPr>
        <p:txBody>
          <a:bodyPr wrap="square" rtlCol="0">
            <a:spAutoFit/>
          </a:bodyPr>
          <a:lstStyle/>
          <a:p>
            <a:r>
              <a:rPr lang="es-ES" dirty="0" smtClean="0"/>
              <a:t>1</a:t>
            </a:r>
            <a:endParaRPr lang="es-CO" dirty="0"/>
          </a:p>
        </p:txBody>
      </p:sp>
      <p:sp>
        <p:nvSpPr>
          <p:cNvPr id="5" name="CuadroTexto 4"/>
          <p:cNvSpPr txBox="1"/>
          <p:nvPr/>
        </p:nvSpPr>
        <p:spPr>
          <a:xfrm>
            <a:off x="7823941" y="5828581"/>
            <a:ext cx="298579" cy="373224"/>
          </a:xfrm>
          <a:prstGeom prst="rect">
            <a:avLst/>
          </a:prstGeom>
          <a:noFill/>
        </p:spPr>
        <p:txBody>
          <a:bodyPr wrap="square" rtlCol="0">
            <a:spAutoFit/>
          </a:bodyPr>
          <a:lstStyle/>
          <a:p>
            <a:r>
              <a:rPr lang="es-ES" dirty="0" smtClean="0"/>
              <a:t>8</a:t>
            </a:r>
            <a:endParaRPr lang="es-CO" dirty="0"/>
          </a:p>
        </p:txBody>
      </p:sp>
      <p:sp>
        <p:nvSpPr>
          <p:cNvPr id="6" name="CuadroTexto 5"/>
          <p:cNvSpPr txBox="1"/>
          <p:nvPr/>
        </p:nvSpPr>
        <p:spPr>
          <a:xfrm>
            <a:off x="5653450" y="5853924"/>
            <a:ext cx="298579" cy="373224"/>
          </a:xfrm>
          <a:prstGeom prst="rect">
            <a:avLst/>
          </a:prstGeom>
          <a:noFill/>
        </p:spPr>
        <p:txBody>
          <a:bodyPr wrap="square" rtlCol="0">
            <a:spAutoFit/>
          </a:bodyPr>
          <a:lstStyle/>
          <a:p>
            <a:r>
              <a:rPr lang="es-ES" dirty="0" smtClean="0"/>
              <a:t>7</a:t>
            </a:r>
            <a:endParaRPr lang="es-CO" dirty="0"/>
          </a:p>
        </p:txBody>
      </p:sp>
      <p:sp>
        <p:nvSpPr>
          <p:cNvPr id="7" name="CuadroTexto 6"/>
          <p:cNvSpPr txBox="1"/>
          <p:nvPr/>
        </p:nvSpPr>
        <p:spPr>
          <a:xfrm>
            <a:off x="6806702" y="2755278"/>
            <a:ext cx="298579" cy="373224"/>
          </a:xfrm>
          <a:prstGeom prst="rect">
            <a:avLst/>
          </a:prstGeom>
          <a:noFill/>
        </p:spPr>
        <p:txBody>
          <a:bodyPr wrap="square" rtlCol="0">
            <a:spAutoFit/>
          </a:bodyPr>
          <a:lstStyle/>
          <a:p>
            <a:r>
              <a:rPr lang="es-ES" dirty="0"/>
              <a:t>3</a:t>
            </a:r>
            <a:endParaRPr lang="es-CO" dirty="0"/>
          </a:p>
        </p:txBody>
      </p:sp>
      <p:sp>
        <p:nvSpPr>
          <p:cNvPr id="8" name="CuadroTexto 7"/>
          <p:cNvSpPr txBox="1"/>
          <p:nvPr/>
        </p:nvSpPr>
        <p:spPr>
          <a:xfrm>
            <a:off x="8892317" y="2732960"/>
            <a:ext cx="298579" cy="373224"/>
          </a:xfrm>
          <a:prstGeom prst="rect">
            <a:avLst/>
          </a:prstGeom>
          <a:noFill/>
        </p:spPr>
        <p:txBody>
          <a:bodyPr wrap="square" rtlCol="0">
            <a:spAutoFit/>
          </a:bodyPr>
          <a:lstStyle/>
          <a:p>
            <a:r>
              <a:rPr lang="es-ES" dirty="0"/>
              <a:t>4</a:t>
            </a:r>
            <a:endParaRPr lang="es-CO" dirty="0"/>
          </a:p>
        </p:txBody>
      </p:sp>
      <p:sp>
        <p:nvSpPr>
          <p:cNvPr id="9" name="CuadroTexto 8"/>
          <p:cNvSpPr txBox="1"/>
          <p:nvPr/>
        </p:nvSpPr>
        <p:spPr>
          <a:xfrm>
            <a:off x="11127222" y="2819036"/>
            <a:ext cx="298579" cy="373224"/>
          </a:xfrm>
          <a:prstGeom prst="rect">
            <a:avLst/>
          </a:prstGeom>
          <a:noFill/>
        </p:spPr>
        <p:txBody>
          <a:bodyPr wrap="square" rtlCol="0">
            <a:spAutoFit/>
          </a:bodyPr>
          <a:lstStyle/>
          <a:p>
            <a:r>
              <a:rPr lang="es-ES" dirty="0" smtClean="0"/>
              <a:t>5</a:t>
            </a:r>
            <a:endParaRPr lang="es-CO" dirty="0"/>
          </a:p>
        </p:txBody>
      </p:sp>
      <p:sp>
        <p:nvSpPr>
          <p:cNvPr id="10" name="CuadroTexto 9"/>
          <p:cNvSpPr txBox="1"/>
          <p:nvPr/>
        </p:nvSpPr>
        <p:spPr>
          <a:xfrm>
            <a:off x="3509701" y="5829104"/>
            <a:ext cx="298579" cy="373224"/>
          </a:xfrm>
          <a:prstGeom prst="rect">
            <a:avLst/>
          </a:prstGeom>
          <a:noFill/>
        </p:spPr>
        <p:txBody>
          <a:bodyPr wrap="square" rtlCol="0">
            <a:spAutoFit/>
          </a:bodyPr>
          <a:lstStyle/>
          <a:p>
            <a:r>
              <a:rPr lang="es-ES" dirty="0" smtClean="0"/>
              <a:t>6</a:t>
            </a:r>
            <a:endParaRPr lang="es-CO" dirty="0"/>
          </a:p>
        </p:txBody>
      </p:sp>
      <p:sp>
        <p:nvSpPr>
          <p:cNvPr id="11" name="CuadroTexto 10"/>
          <p:cNvSpPr txBox="1"/>
          <p:nvPr/>
        </p:nvSpPr>
        <p:spPr>
          <a:xfrm>
            <a:off x="9994432" y="5879442"/>
            <a:ext cx="298579" cy="373224"/>
          </a:xfrm>
          <a:prstGeom prst="rect">
            <a:avLst/>
          </a:prstGeom>
          <a:noFill/>
        </p:spPr>
        <p:txBody>
          <a:bodyPr wrap="square" rtlCol="0">
            <a:spAutoFit/>
          </a:bodyPr>
          <a:lstStyle/>
          <a:p>
            <a:r>
              <a:rPr lang="es-ES" dirty="0"/>
              <a:t>9</a:t>
            </a:r>
            <a:endParaRPr lang="es-CO" dirty="0"/>
          </a:p>
        </p:txBody>
      </p:sp>
      <p:sp>
        <p:nvSpPr>
          <p:cNvPr id="12" name="CuadroTexto 11"/>
          <p:cNvSpPr txBox="1"/>
          <p:nvPr/>
        </p:nvSpPr>
        <p:spPr>
          <a:xfrm>
            <a:off x="4623933" y="2716945"/>
            <a:ext cx="298579" cy="373224"/>
          </a:xfrm>
          <a:prstGeom prst="rect">
            <a:avLst/>
          </a:prstGeom>
          <a:noFill/>
        </p:spPr>
        <p:txBody>
          <a:bodyPr wrap="square" rtlCol="0">
            <a:spAutoFit/>
          </a:bodyPr>
          <a:lstStyle/>
          <a:p>
            <a:r>
              <a:rPr lang="es-ES" dirty="0" smtClean="0"/>
              <a:t>2</a:t>
            </a:r>
            <a:endParaRPr lang="es-CO" dirty="0"/>
          </a:p>
        </p:txBody>
      </p:sp>
      <p:sp>
        <p:nvSpPr>
          <p:cNvPr id="13" name="Rectángulo 12"/>
          <p:cNvSpPr/>
          <p:nvPr/>
        </p:nvSpPr>
        <p:spPr>
          <a:xfrm>
            <a:off x="254458" y="53353"/>
            <a:ext cx="6096000" cy="584775"/>
          </a:xfrm>
          <a:prstGeom prst="rect">
            <a:avLst/>
          </a:prstGeom>
        </p:spPr>
        <p:txBody>
          <a:bodyPr>
            <a:spAutoFit/>
          </a:bodyPr>
          <a:lstStyle/>
          <a:p>
            <a:r>
              <a:rPr lang="es-ES" sz="1600" dirty="0" smtClean="0"/>
              <a:t>Objetivos estratégicos IDPC </a:t>
            </a:r>
          </a:p>
          <a:p>
            <a:r>
              <a:rPr lang="es-ES" sz="1600" dirty="0"/>
              <a:t>	</a:t>
            </a:r>
            <a:r>
              <a:rPr lang="es-ES" sz="1600" dirty="0" smtClean="0"/>
              <a:t>	                        Proyectos de inversión IDPC</a:t>
            </a:r>
            <a:endParaRPr lang="es-CO" sz="1600" dirty="0"/>
          </a:p>
        </p:txBody>
      </p:sp>
      <p:pic>
        <p:nvPicPr>
          <p:cNvPr id="17" name="Imagen 16"/>
          <p:cNvPicPr>
            <a:picLocks noChangeAspect="1"/>
          </p:cNvPicPr>
          <p:nvPr/>
        </p:nvPicPr>
        <p:blipFill>
          <a:blip r:embed="rId7"/>
          <a:stretch>
            <a:fillRect/>
          </a:stretch>
        </p:blipFill>
        <p:spPr>
          <a:xfrm>
            <a:off x="9858375" y="8549"/>
            <a:ext cx="2332039" cy="485064"/>
          </a:xfrm>
          <a:prstGeom prst="rect">
            <a:avLst/>
          </a:prstGeom>
          <a:ln>
            <a:noFill/>
          </a:ln>
          <a:effectLst>
            <a:softEdge rad="112500"/>
          </a:effectLst>
        </p:spPr>
      </p:pic>
      <p:sp>
        <p:nvSpPr>
          <p:cNvPr id="18" name="Marcador de número de diapositiva 17"/>
          <p:cNvSpPr>
            <a:spLocks noGrp="1"/>
          </p:cNvSpPr>
          <p:nvPr>
            <p:ph type="sldNum" sz="quarter" idx="12"/>
          </p:nvPr>
        </p:nvSpPr>
        <p:spPr/>
        <p:txBody>
          <a:bodyPr/>
          <a:lstStyle/>
          <a:p>
            <a:fld id="{167CCC5E-2B9D-409B-8780-EDBEA03A4F96}" type="slidenum">
              <a:rPr lang="es-CO" smtClean="0"/>
              <a:t>16</a:t>
            </a:fld>
            <a:endParaRPr lang="es-CO" dirty="0"/>
          </a:p>
        </p:txBody>
      </p:sp>
      <p:cxnSp>
        <p:nvCxnSpPr>
          <p:cNvPr id="21" name="Conector angular 20"/>
          <p:cNvCxnSpPr/>
          <p:nvPr/>
        </p:nvCxnSpPr>
        <p:spPr>
          <a:xfrm>
            <a:off x="2661393" y="191386"/>
            <a:ext cx="528374" cy="30222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Rectángulo 1"/>
          <p:cNvSpPr/>
          <p:nvPr/>
        </p:nvSpPr>
        <p:spPr>
          <a:xfrm>
            <a:off x="1367062" y="6580267"/>
            <a:ext cx="10405229" cy="276999"/>
          </a:xfrm>
          <a:prstGeom prst="rect">
            <a:avLst/>
          </a:prstGeom>
        </p:spPr>
        <p:txBody>
          <a:bodyPr wrap="square">
            <a:spAutoFit/>
          </a:bodyPr>
          <a:lstStyle/>
          <a:p>
            <a:r>
              <a:rPr lang="es-CO" sz="1200" dirty="0" smtClean="0"/>
              <a:t>Para mayor información sobre los proyectos de inversión consultar https</a:t>
            </a:r>
            <a:r>
              <a:rPr lang="es-CO" sz="1200" dirty="0"/>
              <a:t>://idpc.gov.co/transparencia/proyectos-de-inversion/fichas-ebi/</a:t>
            </a:r>
          </a:p>
        </p:txBody>
      </p:sp>
    </p:spTree>
    <p:extLst>
      <p:ext uri="{BB962C8B-B14F-4D97-AF65-F5344CB8AC3E}">
        <p14:creationId xmlns:p14="http://schemas.microsoft.com/office/powerpoint/2010/main" val="29600149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2">
            <a:extLst>
              <a:ext uri="{FF2B5EF4-FFF2-40B4-BE49-F238E27FC236}">
                <a16:creationId xmlns:a16="http://schemas.microsoft.com/office/drawing/2014/main" xmlns="" id="{CBBD8BAB-4B18-4740-99BD-1B177F805778}"/>
              </a:ext>
            </a:extLst>
          </p:cNvPr>
          <p:cNvSpPr/>
          <p:nvPr/>
        </p:nvSpPr>
        <p:spPr>
          <a:xfrm>
            <a:off x="3441515" y="517344"/>
            <a:ext cx="2348845" cy="6340656"/>
          </a:xfrm>
          <a:prstGeom prst="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Freeform 5">
            <a:extLst>
              <a:ext uri="{FF2B5EF4-FFF2-40B4-BE49-F238E27FC236}">
                <a16:creationId xmlns:a16="http://schemas.microsoft.com/office/drawing/2014/main" xmlns="" id="{A78984F4-8DDF-4CD6-AA20-A5EB8589505B}"/>
              </a:ext>
            </a:extLst>
          </p:cNvPr>
          <p:cNvSpPr>
            <a:spLocks/>
          </p:cNvSpPr>
          <p:nvPr/>
        </p:nvSpPr>
        <p:spPr bwMode="auto">
          <a:xfrm>
            <a:off x="872055" y="1735517"/>
            <a:ext cx="203280" cy="227215"/>
          </a:xfrm>
          <a:custGeom>
            <a:avLst/>
            <a:gdLst>
              <a:gd name="T0" fmla="*/ 59 w 67"/>
              <a:gd name="T1" fmla="*/ 74 h 77"/>
              <a:gd name="T2" fmla="*/ 1 w 67"/>
              <a:gd name="T3" fmla="*/ 50 h 77"/>
              <a:gd name="T4" fmla="*/ 15 w 67"/>
              <a:gd name="T5" fmla="*/ 17 h 77"/>
              <a:gd name="T6" fmla="*/ 67 w 67"/>
              <a:gd name="T7" fmla="*/ 8 h 77"/>
              <a:gd name="T8" fmla="*/ 59 w 67"/>
              <a:gd name="T9" fmla="*/ 74 h 77"/>
            </a:gdLst>
            <a:ahLst/>
            <a:cxnLst>
              <a:cxn ang="0">
                <a:pos x="T0" y="T1"/>
              </a:cxn>
              <a:cxn ang="0">
                <a:pos x="T2" y="T3"/>
              </a:cxn>
              <a:cxn ang="0">
                <a:pos x="T4" y="T5"/>
              </a:cxn>
              <a:cxn ang="0">
                <a:pos x="T6" y="T7"/>
              </a:cxn>
              <a:cxn ang="0">
                <a:pos x="T8" y="T9"/>
              </a:cxn>
            </a:cxnLst>
            <a:rect l="0" t="0" r="r" b="b"/>
            <a:pathLst>
              <a:path w="67" h="77">
                <a:moveTo>
                  <a:pt x="59" y="74"/>
                </a:moveTo>
                <a:cubicBezTo>
                  <a:pt x="59" y="74"/>
                  <a:pt x="4" y="77"/>
                  <a:pt x="1" y="50"/>
                </a:cubicBezTo>
                <a:cubicBezTo>
                  <a:pt x="1" y="50"/>
                  <a:pt x="0" y="34"/>
                  <a:pt x="15" y="17"/>
                </a:cubicBezTo>
                <a:cubicBezTo>
                  <a:pt x="31" y="0"/>
                  <a:pt x="67" y="8"/>
                  <a:pt x="67" y="8"/>
                </a:cubicBezTo>
                <a:lnTo>
                  <a:pt x="59" y="7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6" name="Rectangle 5">
            <a:extLst>
              <a:ext uri="{FF2B5EF4-FFF2-40B4-BE49-F238E27FC236}">
                <a16:creationId xmlns:a16="http://schemas.microsoft.com/office/drawing/2014/main" xmlns="" id="{5A0AC527-D9D0-43FA-9D0D-69B712249955}"/>
              </a:ext>
            </a:extLst>
          </p:cNvPr>
          <p:cNvSpPr/>
          <p:nvPr/>
        </p:nvSpPr>
        <p:spPr>
          <a:xfrm>
            <a:off x="1019189" y="517346"/>
            <a:ext cx="2438515" cy="6340654"/>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2" name="Freeform 6">
            <a:extLst>
              <a:ext uri="{FF2B5EF4-FFF2-40B4-BE49-F238E27FC236}">
                <a16:creationId xmlns:a16="http://schemas.microsoft.com/office/drawing/2014/main" xmlns="" id="{DD368521-3691-424B-8C70-2E55CF6B2C5F}"/>
              </a:ext>
            </a:extLst>
          </p:cNvPr>
          <p:cNvSpPr>
            <a:spLocks/>
          </p:cNvSpPr>
          <p:nvPr/>
        </p:nvSpPr>
        <p:spPr bwMode="auto">
          <a:xfrm>
            <a:off x="868696" y="523162"/>
            <a:ext cx="2603995" cy="1360044"/>
          </a:xfrm>
          <a:custGeom>
            <a:avLst/>
            <a:gdLst>
              <a:gd name="T0" fmla="*/ 2 w 858"/>
              <a:gd name="T1" fmla="*/ 102 h 463"/>
              <a:gd name="T2" fmla="*/ 41 w 858"/>
              <a:gd name="T3" fmla="*/ 74 h 463"/>
              <a:gd name="T4" fmla="*/ 858 w 858"/>
              <a:gd name="T5" fmla="*/ 0 h 463"/>
              <a:gd name="T6" fmla="*/ 858 w 858"/>
              <a:gd name="T7" fmla="*/ 361 h 463"/>
              <a:gd name="T8" fmla="*/ 47 w 858"/>
              <a:gd name="T9" fmla="*/ 438 h 463"/>
              <a:gd name="T10" fmla="*/ 2 w 858"/>
              <a:gd name="T11" fmla="*/ 463 h 463"/>
              <a:gd name="T12" fmla="*/ 2 w 858"/>
              <a:gd name="T13" fmla="*/ 102 h 463"/>
            </a:gdLst>
            <a:ahLst/>
            <a:cxnLst>
              <a:cxn ang="0">
                <a:pos x="T0" y="T1"/>
              </a:cxn>
              <a:cxn ang="0">
                <a:pos x="T2" y="T3"/>
              </a:cxn>
              <a:cxn ang="0">
                <a:pos x="T4" y="T5"/>
              </a:cxn>
              <a:cxn ang="0">
                <a:pos x="T6" y="T7"/>
              </a:cxn>
              <a:cxn ang="0">
                <a:pos x="T8" y="T9"/>
              </a:cxn>
              <a:cxn ang="0">
                <a:pos x="T10" y="T11"/>
              </a:cxn>
              <a:cxn ang="0">
                <a:pos x="T12" y="T13"/>
              </a:cxn>
            </a:cxnLst>
            <a:rect l="0" t="0" r="r" b="b"/>
            <a:pathLst>
              <a:path w="858" h="463">
                <a:moveTo>
                  <a:pt x="2" y="102"/>
                </a:moveTo>
                <a:cubicBezTo>
                  <a:pt x="2" y="102"/>
                  <a:pt x="0" y="76"/>
                  <a:pt x="41" y="74"/>
                </a:cubicBezTo>
                <a:cubicBezTo>
                  <a:pt x="858" y="0"/>
                  <a:pt x="858" y="0"/>
                  <a:pt x="858" y="0"/>
                </a:cubicBezTo>
                <a:cubicBezTo>
                  <a:pt x="858" y="361"/>
                  <a:pt x="858" y="361"/>
                  <a:pt x="858" y="361"/>
                </a:cubicBezTo>
                <a:cubicBezTo>
                  <a:pt x="47" y="438"/>
                  <a:pt x="47" y="438"/>
                  <a:pt x="47" y="438"/>
                </a:cubicBezTo>
                <a:cubicBezTo>
                  <a:pt x="47" y="438"/>
                  <a:pt x="2" y="441"/>
                  <a:pt x="2" y="463"/>
                </a:cubicBezTo>
                <a:lnTo>
                  <a:pt x="2" y="1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25" name="Oval 24">
            <a:extLst>
              <a:ext uri="{FF2B5EF4-FFF2-40B4-BE49-F238E27FC236}">
                <a16:creationId xmlns:a16="http://schemas.microsoft.com/office/drawing/2014/main" xmlns="" id="{704F3F11-412D-451F-B3D1-FEA3FABA6782}"/>
              </a:ext>
            </a:extLst>
          </p:cNvPr>
          <p:cNvSpPr/>
          <p:nvPr/>
        </p:nvSpPr>
        <p:spPr>
          <a:xfrm rot="5400000">
            <a:off x="837873" y="2719033"/>
            <a:ext cx="5153167" cy="749792"/>
          </a:xfrm>
          <a:prstGeom prst="ellipse">
            <a:avLst/>
          </a:prstGeom>
          <a:gradFill flip="none" rotWithShape="1">
            <a:gsLst>
              <a:gs pos="0">
                <a:schemeClr val="tx1">
                  <a:alpha val="22000"/>
                </a:schemeClr>
              </a:gs>
              <a:gs pos="100000">
                <a:schemeClr val="tx1">
                  <a:alpha val="0"/>
                </a:schemeClr>
              </a:gs>
            </a:gsLst>
            <a:path path="shape">
              <a:fillToRect l="50000" t="50000" r="50000" b="50000"/>
            </a:path>
            <a:tileRect/>
          </a:gradFill>
          <a:ln w="25400" cap="flat" cmpd="sng" algn="ctr">
            <a:noFill/>
            <a:prstDash val="solid"/>
          </a:ln>
          <a:effectLst/>
        </p:spPr>
        <p:txBody>
          <a:bodyPr rtlCol="0" anchor="ctr"/>
          <a:lstStyle/>
          <a:p>
            <a:pPr algn="ctr">
              <a:defRPr/>
            </a:pPr>
            <a:endParaRPr lang="en-US" kern="0" dirty="0">
              <a:solidFill>
                <a:sysClr val="window" lastClr="FFFFFF"/>
              </a:solidFill>
              <a:latin typeface="Calibri"/>
            </a:endParaRPr>
          </a:p>
        </p:txBody>
      </p:sp>
      <p:sp>
        <p:nvSpPr>
          <p:cNvPr id="14" name="Freeform 5">
            <a:extLst>
              <a:ext uri="{FF2B5EF4-FFF2-40B4-BE49-F238E27FC236}">
                <a16:creationId xmlns:a16="http://schemas.microsoft.com/office/drawing/2014/main" xmlns="" id="{56F96E24-3860-4694-BF6D-273A4D7F1C52}"/>
              </a:ext>
            </a:extLst>
          </p:cNvPr>
          <p:cNvSpPr>
            <a:spLocks/>
          </p:cNvSpPr>
          <p:nvPr/>
        </p:nvSpPr>
        <p:spPr bwMode="auto">
          <a:xfrm>
            <a:off x="3133477" y="1735517"/>
            <a:ext cx="203280" cy="227215"/>
          </a:xfrm>
          <a:custGeom>
            <a:avLst/>
            <a:gdLst>
              <a:gd name="T0" fmla="*/ 59 w 67"/>
              <a:gd name="T1" fmla="*/ 74 h 77"/>
              <a:gd name="T2" fmla="*/ 1 w 67"/>
              <a:gd name="T3" fmla="*/ 50 h 77"/>
              <a:gd name="T4" fmla="*/ 15 w 67"/>
              <a:gd name="T5" fmla="*/ 17 h 77"/>
              <a:gd name="T6" fmla="*/ 67 w 67"/>
              <a:gd name="T7" fmla="*/ 8 h 77"/>
              <a:gd name="T8" fmla="*/ 59 w 67"/>
              <a:gd name="T9" fmla="*/ 74 h 77"/>
            </a:gdLst>
            <a:ahLst/>
            <a:cxnLst>
              <a:cxn ang="0">
                <a:pos x="T0" y="T1"/>
              </a:cxn>
              <a:cxn ang="0">
                <a:pos x="T2" y="T3"/>
              </a:cxn>
              <a:cxn ang="0">
                <a:pos x="T4" y="T5"/>
              </a:cxn>
              <a:cxn ang="0">
                <a:pos x="T6" y="T7"/>
              </a:cxn>
              <a:cxn ang="0">
                <a:pos x="T8" y="T9"/>
              </a:cxn>
            </a:cxnLst>
            <a:rect l="0" t="0" r="r" b="b"/>
            <a:pathLst>
              <a:path w="67" h="77">
                <a:moveTo>
                  <a:pt x="59" y="74"/>
                </a:moveTo>
                <a:cubicBezTo>
                  <a:pt x="59" y="74"/>
                  <a:pt x="4" y="77"/>
                  <a:pt x="1" y="50"/>
                </a:cubicBezTo>
                <a:cubicBezTo>
                  <a:pt x="1" y="50"/>
                  <a:pt x="0" y="34"/>
                  <a:pt x="15" y="17"/>
                </a:cubicBezTo>
                <a:cubicBezTo>
                  <a:pt x="31" y="0"/>
                  <a:pt x="67" y="8"/>
                  <a:pt x="67" y="8"/>
                </a:cubicBezTo>
                <a:lnTo>
                  <a:pt x="59" y="74"/>
                </a:ln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3" name="Rectangle 2">
            <a:extLst>
              <a:ext uri="{FF2B5EF4-FFF2-40B4-BE49-F238E27FC236}">
                <a16:creationId xmlns:a16="http://schemas.microsoft.com/office/drawing/2014/main" xmlns="" id="{CBBD8BAB-4B18-4740-99BD-1B177F805778}"/>
              </a:ext>
            </a:extLst>
          </p:cNvPr>
          <p:cNvSpPr/>
          <p:nvPr/>
        </p:nvSpPr>
        <p:spPr>
          <a:xfrm>
            <a:off x="3472342" y="2605501"/>
            <a:ext cx="2073805" cy="1670483"/>
          </a:xfrm>
          <a:prstGeom prst="rect">
            <a:avLst/>
          </a:prstGeom>
          <a:noFill/>
        </p:spPr>
        <p:txBody>
          <a:bodyPr wrap="square" lIns="0" tIns="0" rIns="0" bIns="0" rtlCol="0" anchor="ctr">
            <a:noAutofit/>
          </a:bodyPr>
          <a:lstStyle/>
          <a:p>
            <a:pPr algn="ctr"/>
            <a:r>
              <a:rPr lang="es-ES" sz="1000" dirty="0">
                <a:solidFill>
                  <a:schemeClr val="tx1">
                    <a:lumMod val="85000"/>
                    <a:lumOff val="15000"/>
                  </a:schemeClr>
                </a:solidFill>
              </a:rPr>
              <a:t>Desarrollar 3.600 actividades para la promoción, fortalecimiento y desarrollo de las prácticas artísticas, culturales y </a:t>
            </a:r>
            <a:r>
              <a:rPr lang="es-ES" sz="1000" dirty="0" smtClean="0">
                <a:solidFill>
                  <a:schemeClr val="tx1">
                    <a:lumMod val="85000"/>
                    <a:lumOff val="15000"/>
                  </a:schemeClr>
                </a:solidFill>
              </a:rPr>
              <a:t>patrimoniales</a:t>
            </a:r>
          </a:p>
          <a:p>
            <a:pPr algn="ctr"/>
            <a:endParaRPr lang="es-CO" sz="1000" dirty="0" smtClean="0">
              <a:solidFill>
                <a:schemeClr val="tx1">
                  <a:lumMod val="85000"/>
                  <a:lumOff val="15000"/>
                </a:schemeClr>
              </a:solidFill>
            </a:endParaRPr>
          </a:p>
          <a:p>
            <a:pPr algn="ctr"/>
            <a:r>
              <a:rPr lang="es-ES" sz="1000" dirty="0" smtClean="0">
                <a:solidFill>
                  <a:schemeClr val="tx1">
                    <a:lumMod val="85000"/>
                    <a:lumOff val="15000"/>
                  </a:schemeClr>
                </a:solidFill>
              </a:rPr>
              <a:t>Entregar 200 estímulos, reconocimientos, apoyos, incentivos y alianzas estratégicas en el marco de los distintos programas de fomento</a:t>
            </a:r>
          </a:p>
          <a:p>
            <a:pPr algn="ctr"/>
            <a:r>
              <a:rPr lang="es-ES" sz="1000" dirty="0">
                <a:solidFill>
                  <a:schemeClr val="tx1">
                    <a:lumMod val="85000"/>
                    <a:lumOff val="15000"/>
                  </a:schemeClr>
                </a:solidFill>
              </a:rPr>
              <a:t> </a:t>
            </a:r>
            <a:endParaRPr lang="es-CO" sz="1000" dirty="0">
              <a:solidFill>
                <a:schemeClr val="tx1">
                  <a:lumMod val="85000"/>
                  <a:lumOff val="15000"/>
                </a:schemeClr>
              </a:solidFill>
            </a:endParaRPr>
          </a:p>
          <a:p>
            <a:pPr algn="ctr"/>
            <a:r>
              <a:rPr lang="es-ES" sz="1000" dirty="0">
                <a:solidFill>
                  <a:schemeClr val="tx1">
                    <a:lumMod val="85000"/>
                    <a:lumOff val="15000"/>
                  </a:schemeClr>
                </a:solidFill>
              </a:rPr>
              <a:t>Implementar cuatro (4) asistencias técnicas para el reconocimiento y salvaguardia de manifestaciones del patrimonio cultural inmaterial de </a:t>
            </a:r>
            <a:r>
              <a:rPr lang="es-ES" sz="1000" dirty="0" smtClean="0">
                <a:solidFill>
                  <a:schemeClr val="tx1">
                    <a:lumMod val="85000"/>
                    <a:lumOff val="15000"/>
                  </a:schemeClr>
                </a:solidFill>
              </a:rPr>
              <a:t>Bogotá</a:t>
            </a:r>
            <a:endParaRPr lang="es-CO" sz="1000" dirty="0">
              <a:solidFill>
                <a:schemeClr val="tx1">
                  <a:lumMod val="85000"/>
                  <a:lumOff val="15000"/>
                </a:schemeClr>
              </a:solidFill>
            </a:endParaRPr>
          </a:p>
        </p:txBody>
      </p:sp>
      <p:sp>
        <p:nvSpPr>
          <p:cNvPr id="15" name="Freeform 6">
            <a:extLst>
              <a:ext uri="{FF2B5EF4-FFF2-40B4-BE49-F238E27FC236}">
                <a16:creationId xmlns:a16="http://schemas.microsoft.com/office/drawing/2014/main" xmlns="" id="{26189B04-7420-43C2-8F22-EED29982F421}"/>
              </a:ext>
            </a:extLst>
          </p:cNvPr>
          <p:cNvSpPr>
            <a:spLocks/>
          </p:cNvSpPr>
          <p:nvPr/>
        </p:nvSpPr>
        <p:spPr bwMode="auto">
          <a:xfrm>
            <a:off x="3130118" y="523162"/>
            <a:ext cx="2603995" cy="1360044"/>
          </a:xfrm>
          <a:custGeom>
            <a:avLst/>
            <a:gdLst>
              <a:gd name="T0" fmla="*/ 2 w 858"/>
              <a:gd name="T1" fmla="*/ 102 h 463"/>
              <a:gd name="T2" fmla="*/ 41 w 858"/>
              <a:gd name="T3" fmla="*/ 74 h 463"/>
              <a:gd name="T4" fmla="*/ 858 w 858"/>
              <a:gd name="T5" fmla="*/ 0 h 463"/>
              <a:gd name="T6" fmla="*/ 858 w 858"/>
              <a:gd name="T7" fmla="*/ 361 h 463"/>
              <a:gd name="T8" fmla="*/ 47 w 858"/>
              <a:gd name="T9" fmla="*/ 438 h 463"/>
              <a:gd name="T10" fmla="*/ 2 w 858"/>
              <a:gd name="T11" fmla="*/ 463 h 463"/>
              <a:gd name="T12" fmla="*/ 2 w 858"/>
              <a:gd name="T13" fmla="*/ 102 h 463"/>
            </a:gdLst>
            <a:ahLst/>
            <a:cxnLst>
              <a:cxn ang="0">
                <a:pos x="T0" y="T1"/>
              </a:cxn>
              <a:cxn ang="0">
                <a:pos x="T2" y="T3"/>
              </a:cxn>
              <a:cxn ang="0">
                <a:pos x="T4" y="T5"/>
              </a:cxn>
              <a:cxn ang="0">
                <a:pos x="T6" y="T7"/>
              </a:cxn>
              <a:cxn ang="0">
                <a:pos x="T8" y="T9"/>
              </a:cxn>
              <a:cxn ang="0">
                <a:pos x="T10" y="T11"/>
              </a:cxn>
              <a:cxn ang="0">
                <a:pos x="T12" y="T13"/>
              </a:cxn>
            </a:cxnLst>
            <a:rect l="0" t="0" r="r" b="b"/>
            <a:pathLst>
              <a:path w="858" h="463">
                <a:moveTo>
                  <a:pt x="2" y="102"/>
                </a:moveTo>
                <a:cubicBezTo>
                  <a:pt x="2" y="102"/>
                  <a:pt x="0" y="76"/>
                  <a:pt x="41" y="74"/>
                </a:cubicBezTo>
                <a:cubicBezTo>
                  <a:pt x="858" y="0"/>
                  <a:pt x="858" y="0"/>
                  <a:pt x="858" y="0"/>
                </a:cubicBezTo>
                <a:cubicBezTo>
                  <a:pt x="858" y="361"/>
                  <a:pt x="858" y="361"/>
                  <a:pt x="858" y="361"/>
                </a:cubicBezTo>
                <a:cubicBezTo>
                  <a:pt x="47" y="438"/>
                  <a:pt x="47" y="438"/>
                  <a:pt x="47" y="438"/>
                </a:cubicBezTo>
                <a:cubicBezTo>
                  <a:pt x="47" y="438"/>
                  <a:pt x="2" y="441"/>
                  <a:pt x="2" y="463"/>
                </a:cubicBezTo>
                <a:lnTo>
                  <a:pt x="2" y="10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26" name="Oval 25">
            <a:extLst>
              <a:ext uri="{FF2B5EF4-FFF2-40B4-BE49-F238E27FC236}">
                <a16:creationId xmlns:a16="http://schemas.microsoft.com/office/drawing/2014/main" xmlns="" id="{1F0FC40A-C390-4EEA-BBE8-FAA204E56AEA}"/>
              </a:ext>
            </a:extLst>
          </p:cNvPr>
          <p:cNvSpPr/>
          <p:nvPr/>
        </p:nvSpPr>
        <p:spPr>
          <a:xfrm rot="5400000">
            <a:off x="3065714" y="2742035"/>
            <a:ext cx="5153167" cy="703788"/>
          </a:xfrm>
          <a:prstGeom prst="ellipse">
            <a:avLst/>
          </a:prstGeom>
          <a:gradFill flip="none" rotWithShape="1">
            <a:gsLst>
              <a:gs pos="0">
                <a:schemeClr val="tx1">
                  <a:alpha val="22000"/>
                </a:schemeClr>
              </a:gs>
              <a:gs pos="100000">
                <a:schemeClr val="tx1">
                  <a:alpha val="0"/>
                </a:schemeClr>
              </a:gs>
            </a:gsLst>
            <a:path path="shape">
              <a:fillToRect l="50000" t="50000" r="50000" b="50000"/>
            </a:path>
            <a:tileRect/>
          </a:gradFill>
          <a:ln w="25400" cap="flat" cmpd="sng" algn="ctr">
            <a:noFill/>
            <a:prstDash val="solid"/>
          </a:ln>
          <a:effectLst/>
        </p:spPr>
        <p:txBody>
          <a:bodyPr rtlCol="0" anchor="ctr"/>
          <a:lstStyle/>
          <a:p>
            <a:pPr algn="ctr">
              <a:defRPr/>
            </a:pPr>
            <a:endParaRPr lang="en-US" kern="0" dirty="0">
              <a:solidFill>
                <a:sysClr val="window" lastClr="FFFFFF"/>
              </a:solidFill>
              <a:latin typeface="Calibri"/>
            </a:endParaRPr>
          </a:p>
        </p:txBody>
      </p:sp>
      <p:sp>
        <p:nvSpPr>
          <p:cNvPr id="16" name="Freeform 5">
            <a:extLst>
              <a:ext uri="{FF2B5EF4-FFF2-40B4-BE49-F238E27FC236}">
                <a16:creationId xmlns:a16="http://schemas.microsoft.com/office/drawing/2014/main" xmlns="" id="{B7CD2670-968B-4E0F-A713-4F48558C9D9B}"/>
              </a:ext>
            </a:extLst>
          </p:cNvPr>
          <p:cNvSpPr>
            <a:spLocks/>
          </p:cNvSpPr>
          <p:nvPr/>
        </p:nvSpPr>
        <p:spPr bwMode="auto">
          <a:xfrm>
            <a:off x="5415934" y="1735517"/>
            <a:ext cx="203280" cy="227215"/>
          </a:xfrm>
          <a:custGeom>
            <a:avLst/>
            <a:gdLst>
              <a:gd name="T0" fmla="*/ 59 w 67"/>
              <a:gd name="T1" fmla="*/ 74 h 77"/>
              <a:gd name="T2" fmla="*/ 1 w 67"/>
              <a:gd name="T3" fmla="*/ 50 h 77"/>
              <a:gd name="T4" fmla="*/ 15 w 67"/>
              <a:gd name="T5" fmla="*/ 17 h 77"/>
              <a:gd name="T6" fmla="*/ 67 w 67"/>
              <a:gd name="T7" fmla="*/ 8 h 77"/>
              <a:gd name="T8" fmla="*/ 59 w 67"/>
              <a:gd name="T9" fmla="*/ 74 h 77"/>
            </a:gdLst>
            <a:ahLst/>
            <a:cxnLst>
              <a:cxn ang="0">
                <a:pos x="T0" y="T1"/>
              </a:cxn>
              <a:cxn ang="0">
                <a:pos x="T2" y="T3"/>
              </a:cxn>
              <a:cxn ang="0">
                <a:pos x="T4" y="T5"/>
              </a:cxn>
              <a:cxn ang="0">
                <a:pos x="T6" y="T7"/>
              </a:cxn>
              <a:cxn ang="0">
                <a:pos x="T8" y="T9"/>
              </a:cxn>
            </a:cxnLst>
            <a:rect l="0" t="0" r="r" b="b"/>
            <a:pathLst>
              <a:path w="67" h="77">
                <a:moveTo>
                  <a:pt x="59" y="74"/>
                </a:moveTo>
                <a:cubicBezTo>
                  <a:pt x="59" y="74"/>
                  <a:pt x="4" y="77"/>
                  <a:pt x="1" y="50"/>
                </a:cubicBezTo>
                <a:cubicBezTo>
                  <a:pt x="1" y="50"/>
                  <a:pt x="0" y="34"/>
                  <a:pt x="15" y="17"/>
                </a:cubicBezTo>
                <a:cubicBezTo>
                  <a:pt x="31" y="0"/>
                  <a:pt x="67" y="8"/>
                  <a:pt x="67" y="8"/>
                </a:cubicBezTo>
                <a:lnTo>
                  <a:pt x="59" y="74"/>
                </a:ln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4" name="Rectangle 3">
            <a:extLst>
              <a:ext uri="{FF2B5EF4-FFF2-40B4-BE49-F238E27FC236}">
                <a16:creationId xmlns:a16="http://schemas.microsoft.com/office/drawing/2014/main" xmlns="" id="{5DF0E43C-D379-454C-9D0E-8AD43F70921D}"/>
              </a:ext>
            </a:extLst>
          </p:cNvPr>
          <p:cNvSpPr/>
          <p:nvPr/>
        </p:nvSpPr>
        <p:spPr>
          <a:xfrm>
            <a:off x="5558492" y="517346"/>
            <a:ext cx="2438515" cy="6340654"/>
          </a:xfrm>
          <a:prstGeom prst="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Freeform 6">
            <a:extLst>
              <a:ext uri="{FF2B5EF4-FFF2-40B4-BE49-F238E27FC236}">
                <a16:creationId xmlns:a16="http://schemas.microsoft.com/office/drawing/2014/main" xmlns="" id="{60321A25-E67A-4033-A7FD-918B3448C13C}"/>
              </a:ext>
            </a:extLst>
          </p:cNvPr>
          <p:cNvSpPr>
            <a:spLocks/>
          </p:cNvSpPr>
          <p:nvPr/>
        </p:nvSpPr>
        <p:spPr bwMode="auto">
          <a:xfrm>
            <a:off x="5412575" y="523162"/>
            <a:ext cx="2603995" cy="1360044"/>
          </a:xfrm>
          <a:custGeom>
            <a:avLst/>
            <a:gdLst>
              <a:gd name="T0" fmla="*/ 2 w 858"/>
              <a:gd name="T1" fmla="*/ 102 h 463"/>
              <a:gd name="T2" fmla="*/ 41 w 858"/>
              <a:gd name="T3" fmla="*/ 74 h 463"/>
              <a:gd name="T4" fmla="*/ 858 w 858"/>
              <a:gd name="T5" fmla="*/ 0 h 463"/>
              <a:gd name="T6" fmla="*/ 858 w 858"/>
              <a:gd name="T7" fmla="*/ 361 h 463"/>
              <a:gd name="T8" fmla="*/ 47 w 858"/>
              <a:gd name="T9" fmla="*/ 438 h 463"/>
              <a:gd name="T10" fmla="*/ 2 w 858"/>
              <a:gd name="T11" fmla="*/ 463 h 463"/>
              <a:gd name="T12" fmla="*/ 2 w 858"/>
              <a:gd name="T13" fmla="*/ 102 h 463"/>
            </a:gdLst>
            <a:ahLst/>
            <a:cxnLst>
              <a:cxn ang="0">
                <a:pos x="T0" y="T1"/>
              </a:cxn>
              <a:cxn ang="0">
                <a:pos x="T2" y="T3"/>
              </a:cxn>
              <a:cxn ang="0">
                <a:pos x="T4" y="T5"/>
              </a:cxn>
              <a:cxn ang="0">
                <a:pos x="T6" y="T7"/>
              </a:cxn>
              <a:cxn ang="0">
                <a:pos x="T8" y="T9"/>
              </a:cxn>
              <a:cxn ang="0">
                <a:pos x="T10" y="T11"/>
              </a:cxn>
              <a:cxn ang="0">
                <a:pos x="T12" y="T13"/>
              </a:cxn>
            </a:cxnLst>
            <a:rect l="0" t="0" r="r" b="b"/>
            <a:pathLst>
              <a:path w="858" h="463">
                <a:moveTo>
                  <a:pt x="2" y="102"/>
                </a:moveTo>
                <a:cubicBezTo>
                  <a:pt x="2" y="102"/>
                  <a:pt x="0" y="76"/>
                  <a:pt x="41" y="74"/>
                </a:cubicBezTo>
                <a:cubicBezTo>
                  <a:pt x="858" y="0"/>
                  <a:pt x="858" y="0"/>
                  <a:pt x="858" y="0"/>
                </a:cubicBezTo>
                <a:cubicBezTo>
                  <a:pt x="858" y="361"/>
                  <a:pt x="858" y="361"/>
                  <a:pt x="858" y="361"/>
                </a:cubicBezTo>
                <a:cubicBezTo>
                  <a:pt x="47" y="438"/>
                  <a:pt x="47" y="438"/>
                  <a:pt x="47" y="438"/>
                </a:cubicBezTo>
                <a:cubicBezTo>
                  <a:pt x="47" y="438"/>
                  <a:pt x="2" y="441"/>
                  <a:pt x="2" y="463"/>
                </a:cubicBezTo>
                <a:lnTo>
                  <a:pt x="2" y="10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27" name="Oval 26">
            <a:extLst>
              <a:ext uri="{FF2B5EF4-FFF2-40B4-BE49-F238E27FC236}">
                <a16:creationId xmlns:a16="http://schemas.microsoft.com/office/drawing/2014/main" xmlns="" id="{946FAADC-0F29-42BA-BFB1-AE6DB8099873}"/>
              </a:ext>
            </a:extLst>
          </p:cNvPr>
          <p:cNvSpPr/>
          <p:nvPr/>
        </p:nvSpPr>
        <p:spPr>
          <a:xfrm rot="5400000">
            <a:off x="5331797" y="2742036"/>
            <a:ext cx="5153167" cy="703788"/>
          </a:xfrm>
          <a:prstGeom prst="ellipse">
            <a:avLst/>
          </a:prstGeom>
          <a:gradFill flip="none" rotWithShape="1">
            <a:gsLst>
              <a:gs pos="0">
                <a:schemeClr val="tx1">
                  <a:alpha val="22000"/>
                </a:schemeClr>
              </a:gs>
              <a:gs pos="100000">
                <a:schemeClr val="tx1">
                  <a:alpha val="0"/>
                </a:schemeClr>
              </a:gs>
            </a:gsLst>
            <a:path path="shape">
              <a:fillToRect l="50000" t="50000" r="50000" b="50000"/>
            </a:path>
            <a:tileRect/>
          </a:gradFill>
          <a:ln w="25400" cap="flat" cmpd="sng" algn="ctr">
            <a:noFill/>
            <a:prstDash val="solid"/>
          </a:ln>
          <a:effectLst/>
        </p:spPr>
        <p:txBody>
          <a:bodyPr rtlCol="0" anchor="ctr"/>
          <a:lstStyle/>
          <a:p>
            <a:pPr algn="ctr">
              <a:defRPr/>
            </a:pPr>
            <a:endParaRPr lang="en-US" kern="0" dirty="0">
              <a:solidFill>
                <a:sysClr val="window" lastClr="FFFFFF"/>
              </a:solidFill>
              <a:latin typeface="Calibri"/>
            </a:endParaRPr>
          </a:p>
        </p:txBody>
      </p:sp>
      <p:sp>
        <p:nvSpPr>
          <p:cNvPr id="18" name="Freeform 5">
            <a:extLst>
              <a:ext uri="{FF2B5EF4-FFF2-40B4-BE49-F238E27FC236}">
                <a16:creationId xmlns:a16="http://schemas.microsoft.com/office/drawing/2014/main" xmlns="" id="{807278D2-219D-4B3D-8CB7-CB990A24EFD0}"/>
              </a:ext>
            </a:extLst>
          </p:cNvPr>
          <p:cNvSpPr>
            <a:spLocks/>
          </p:cNvSpPr>
          <p:nvPr/>
        </p:nvSpPr>
        <p:spPr bwMode="auto">
          <a:xfrm>
            <a:off x="7677356" y="1735517"/>
            <a:ext cx="203280" cy="227215"/>
          </a:xfrm>
          <a:custGeom>
            <a:avLst/>
            <a:gdLst>
              <a:gd name="T0" fmla="*/ 59 w 67"/>
              <a:gd name="T1" fmla="*/ 74 h 77"/>
              <a:gd name="T2" fmla="*/ 1 w 67"/>
              <a:gd name="T3" fmla="*/ 50 h 77"/>
              <a:gd name="T4" fmla="*/ 15 w 67"/>
              <a:gd name="T5" fmla="*/ 17 h 77"/>
              <a:gd name="T6" fmla="*/ 67 w 67"/>
              <a:gd name="T7" fmla="*/ 8 h 77"/>
              <a:gd name="T8" fmla="*/ 59 w 67"/>
              <a:gd name="T9" fmla="*/ 74 h 77"/>
            </a:gdLst>
            <a:ahLst/>
            <a:cxnLst>
              <a:cxn ang="0">
                <a:pos x="T0" y="T1"/>
              </a:cxn>
              <a:cxn ang="0">
                <a:pos x="T2" y="T3"/>
              </a:cxn>
              <a:cxn ang="0">
                <a:pos x="T4" y="T5"/>
              </a:cxn>
              <a:cxn ang="0">
                <a:pos x="T6" y="T7"/>
              </a:cxn>
              <a:cxn ang="0">
                <a:pos x="T8" y="T9"/>
              </a:cxn>
            </a:cxnLst>
            <a:rect l="0" t="0" r="r" b="b"/>
            <a:pathLst>
              <a:path w="67" h="77">
                <a:moveTo>
                  <a:pt x="59" y="74"/>
                </a:moveTo>
                <a:cubicBezTo>
                  <a:pt x="59" y="74"/>
                  <a:pt x="4" y="77"/>
                  <a:pt x="1" y="50"/>
                </a:cubicBezTo>
                <a:cubicBezTo>
                  <a:pt x="1" y="50"/>
                  <a:pt x="0" y="34"/>
                  <a:pt x="15" y="17"/>
                </a:cubicBezTo>
                <a:cubicBezTo>
                  <a:pt x="31" y="0"/>
                  <a:pt x="67" y="8"/>
                  <a:pt x="67" y="8"/>
                </a:cubicBezTo>
                <a:lnTo>
                  <a:pt x="59" y="74"/>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5" name="Rectangle 4">
            <a:extLst>
              <a:ext uri="{FF2B5EF4-FFF2-40B4-BE49-F238E27FC236}">
                <a16:creationId xmlns:a16="http://schemas.microsoft.com/office/drawing/2014/main" xmlns="" id="{98728E2D-9725-4BC0-B506-D7BD91E63189}"/>
              </a:ext>
            </a:extLst>
          </p:cNvPr>
          <p:cNvSpPr/>
          <p:nvPr/>
        </p:nvSpPr>
        <p:spPr>
          <a:xfrm>
            <a:off x="7828143" y="517346"/>
            <a:ext cx="2269651" cy="6340654"/>
          </a:xfrm>
          <a:prstGeom prst="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Freeform: Shape 21">
            <a:extLst>
              <a:ext uri="{FF2B5EF4-FFF2-40B4-BE49-F238E27FC236}">
                <a16:creationId xmlns:a16="http://schemas.microsoft.com/office/drawing/2014/main" xmlns="" id="{A49BC56A-F509-4CD7-8BAD-442D9290D3F3}"/>
              </a:ext>
            </a:extLst>
          </p:cNvPr>
          <p:cNvSpPr/>
          <p:nvPr/>
        </p:nvSpPr>
        <p:spPr>
          <a:xfrm>
            <a:off x="7680019" y="539755"/>
            <a:ext cx="2408698" cy="1343452"/>
          </a:xfrm>
          <a:custGeom>
            <a:avLst/>
            <a:gdLst>
              <a:gd name="connsiteX0" fmla="*/ 2276081 w 2276081"/>
              <a:gd name="connsiteY0" fmla="*/ 0 h 1314095"/>
              <a:gd name="connsiteX1" fmla="*/ 2276081 w 2276081"/>
              <a:gd name="connsiteY1" fmla="*/ 1038034 h 1314095"/>
              <a:gd name="connsiteX2" fmla="*/ 2243630 w 2276081"/>
              <a:gd name="connsiteY2" fmla="*/ 1041121 h 1314095"/>
              <a:gd name="connsiteX3" fmla="*/ 129098 w 2276081"/>
              <a:gd name="connsiteY3" fmla="*/ 1242263 h 1314095"/>
              <a:gd name="connsiteX4" fmla="*/ 45 w 2276081"/>
              <a:gd name="connsiteY4" fmla="*/ 1314095 h 1314095"/>
              <a:gd name="connsiteX5" fmla="*/ 45 w 2276081"/>
              <a:gd name="connsiteY5" fmla="*/ 276844 h 1314095"/>
              <a:gd name="connsiteX6" fmla="*/ 111891 w 2276081"/>
              <a:gd name="connsiteY6" fmla="*/ 196392 h 1314095"/>
              <a:gd name="connsiteX7" fmla="*/ 2258727 w 2276081"/>
              <a:gd name="connsiteY7" fmla="*/ 1575 h 1314095"/>
              <a:gd name="connsiteX8" fmla="*/ 2276081 w 2276081"/>
              <a:gd name="connsiteY8" fmla="*/ 0 h 1314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6081" h="1314095">
                <a:moveTo>
                  <a:pt x="2276081" y="0"/>
                </a:moveTo>
                <a:lnTo>
                  <a:pt x="2276081" y="1038034"/>
                </a:lnTo>
                <a:lnTo>
                  <a:pt x="2243630" y="1041121"/>
                </a:lnTo>
                <a:cubicBezTo>
                  <a:pt x="129098" y="1242263"/>
                  <a:pt x="129098" y="1242263"/>
                  <a:pt x="129098" y="1242263"/>
                </a:cubicBezTo>
                <a:cubicBezTo>
                  <a:pt x="129098" y="1242263"/>
                  <a:pt x="45" y="1250883"/>
                  <a:pt x="45" y="1314095"/>
                </a:cubicBezTo>
                <a:lnTo>
                  <a:pt x="45" y="276844"/>
                </a:lnTo>
                <a:cubicBezTo>
                  <a:pt x="45" y="276844"/>
                  <a:pt x="-5691" y="202139"/>
                  <a:pt x="111891" y="196392"/>
                </a:cubicBezTo>
                <a:cubicBezTo>
                  <a:pt x="1429853" y="76792"/>
                  <a:pt x="2006461" y="24467"/>
                  <a:pt x="2258727" y="1575"/>
                </a:cubicBezTo>
                <a:lnTo>
                  <a:pt x="2276081"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p>
        </p:txBody>
      </p:sp>
      <p:sp>
        <p:nvSpPr>
          <p:cNvPr id="41" name="Rectángulo 40"/>
          <p:cNvSpPr/>
          <p:nvPr/>
        </p:nvSpPr>
        <p:spPr>
          <a:xfrm>
            <a:off x="98426" y="-35412"/>
            <a:ext cx="8598636" cy="830997"/>
          </a:xfrm>
          <a:prstGeom prst="rect">
            <a:avLst/>
          </a:prstGeom>
        </p:spPr>
        <p:txBody>
          <a:bodyPr wrap="none">
            <a:spAutoFit/>
          </a:bodyPr>
          <a:lstStyle/>
          <a:p>
            <a:r>
              <a:rPr lang="es-ES" sz="1600" dirty="0" smtClean="0">
                <a:latin typeface="Calibri" panose="020F0502020204030204" pitchFamily="34" charset="0"/>
                <a:cs typeface="Times New Roman" panose="02020603050405020304" pitchFamily="18" charset="0"/>
              </a:rPr>
              <a:t>Plan Distrital de Desarrollo </a:t>
            </a:r>
            <a:r>
              <a:rPr lang="es-ES" sz="1600" dirty="0">
                <a:latin typeface="Calibri" panose="020F0502020204030204" pitchFamily="34" charset="0"/>
                <a:cs typeface="Times New Roman" panose="02020603050405020304" pitchFamily="18" charset="0"/>
              </a:rPr>
              <a:t>“Bogotá camina segura” 2024 </a:t>
            </a:r>
            <a:r>
              <a:rPr lang="es-ES" sz="1600" dirty="0" smtClean="0">
                <a:latin typeface="Calibri" panose="020F0502020204030204" pitchFamily="34" charset="0"/>
                <a:cs typeface="Times New Roman" panose="02020603050405020304" pitchFamily="18" charset="0"/>
              </a:rPr>
              <a:t>– 2027 </a:t>
            </a:r>
            <a:r>
              <a:rPr lang="es-ES" sz="1600" dirty="0" smtClean="0"/>
              <a:t> </a:t>
            </a:r>
          </a:p>
          <a:p>
            <a:r>
              <a:rPr lang="es-ES" sz="1600" dirty="0"/>
              <a:t>	</a:t>
            </a:r>
            <a:r>
              <a:rPr lang="es-ES" sz="1600" dirty="0" smtClean="0"/>
              <a:t>					            Proyectos </a:t>
            </a:r>
            <a:r>
              <a:rPr lang="es-ES" sz="1600" dirty="0"/>
              <a:t>de </a:t>
            </a:r>
            <a:r>
              <a:rPr lang="es-ES" sz="1600" dirty="0" smtClean="0"/>
              <a:t>inversión IDPC</a:t>
            </a:r>
            <a:endParaRPr lang="es-CO" sz="1600" dirty="0"/>
          </a:p>
          <a:p>
            <a:endParaRPr lang="es-CO" sz="1600" dirty="0"/>
          </a:p>
        </p:txBody>
      </p:sp>
      <p:sp>
        <p:nvSpPr>
          <p:cNvPr id="43" name="Freeform 5">
            <a:extLst>
              <a:ext uri="{FF2B5EF4-FFF2-40B4-BE49-F238E27FC236}">
                <a16:creationId xmlns:a16="http://schemas.microsoft.com/office/drawing/2014/main" xmlns="" id="{807278D2-219D-4B3D-8CB7-CB990A24EFD0}"/>
              </a:ext>
            </a:extLst>
          </p:cNvPr>
          <p:cNvSpPr>
            <a:spLocks/>
          </p:cNvSpPr>
          <p:nvPr/>
        </p:nvSpPr>
        <p:spPr bwMode="auto">
          <a:xfrm>
            <a:off x="9881039" y="1719315"/>
            <a:ext cx="203280" cy="227215"/>
          </a:xfrm>
          <a:custGeom>
            <a:avLst/>
            <a:gdLst>
              <a:gd name="T0" fmla="*/ 59 w 67"/>
              <a:gd name="T1" fmla="*/ 74 h 77"/>
              <a:gd name="T2" fmla="*/ 1 w 67"/>
              <a:gd name="T3" fmla="*/ 50 h 77"/>
              <a:gd name="T4" fmla="*/ 15 w 67"/>
              <a:gd name="T5" fmla="*/ 17 h 77"/>
              <a:gd name="T6" fmla="*/ 67 w 67"/>
              <a:gd name="T7" fmla="*/ 8 h 77"/>
              <a:gd name="T8" fmla="*/ 59 w 67"/>
              <a:gd name="T9" fmla="*/ 74 h 77"/>
            </a:gdLst>
            <a:ahLst/>
            <a:cxnLst>
              <a:cxn ang="0">
                <a:pos x="T0" y="T1"/>
              </a:cxn>
              <a:cxn ang="0">
                <a:pos x="T2" y="T3"/>
              </a:cxn>
              <a:cxn ang="0">
                <a:pos x="T4" y="T5"/>
              </a:cxn>
              <a:cxn ang="0">
                <a:pos x="T6" y="T7"/>
              </a:cxn>
              <a:cxn ang="0">
                <a:pos x="T8" y="T9"/>
              </a:cxn>
            </a:cxnLst>
            <a:rect l="0" t="0" r="r" b="b"/>
            <a:pathLst>
              <a:path w="67" h="77">
                <a:moveTo>
                  <a:pt x="59" y="74"/>
                </a:moveTo>
                <a:cubicBezTo>
                  <a:pt x="59" y="74"/>
                  <a:pt x="4" y="77"/>
                  <a:pt x="1" y="50"/>
                </a:cubicBezTo>
                <a:cubicBezTo>
                  <a:pt x="1" y="50"/>
                  <a:pt x="0" y="34"/>
                  <a:pt x="15" y="17"/>
                </a:cubicBezTo>
                <a:cubicBezTo>
                  <a:pt x="31" y="0"/>
                  <a:pt x="67" y="8"/>
                  <a:pt x="67" y="8"/>
                </a:cubicBezTo>
                <a:lnTo>
                  <a:pt x="59" y="74"/>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46" name="Rectangle 4">
            <a:extLst>
              <a:ext uri="{FF2B5EF4-FFF2-40B4-BE49-F238E27FC236}">
                <a16:creationId xmlns:a16="http://schemas.microsoft.com/office/drawing/2014/main" xmlns="" id="{98728E2D-9725-4BC0-B506-D7BD91E63189}"/>
              </a:ext>
            </a:extLst>
          </p:cNvPr>
          <p:cNvSpPr/>
          <p:nvPr/>
        </p:nvSpPr>
        <p:spPr>
          <a:xfrm>
            <a:off x="10085650" y="509394"/>
            <a:ext cx="1966855" cy="6348606"/>
          </a:xfrm>
          <a:prstGeom prst="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7" name="Freeform: Shape 21">
            <a:extLst>
              <a:ext uri="{FF2B5EF4-FFF2-40B4-BE49-F238E27FC236}">
                <a16:creationId xmlns:a16="http://schemas.microsoft.com/office/drawing/2014/main" xmlns="" id="{A49BC56A-F509-4CD7-8BAD-442D9290D3F3}"/>
              </a:ext>
            </a:extLst>
          </p:cNvPr>
          <p:cNvSpPr/>
          <p:nvPr/>
        </p:nvSpPr>
        <p:spPr>
          <a:xfrm>
            <a:off x="9897466" y="531803"/>
            <a:ext cx="2145962" cy="1343452"/>
          </a:xfrm>
          <a:custGeom>
            <a:avLst/>
            <a:gdLst>
              <a:gd name="connsiteX0" fmla="*/ 2276081 w 2276081"/>
              <a:gd name="connsiteY0" fmla="*/ 0 h 1314095"/>
              <a:gd name="connsiteX1" fmla="*/ 2276081 w 2276081"/>
              <a:gd name="connsiteY1" fmla="*/ 1038034 h 1314095"/>
              <a:gd name="connsiteX2" fmla="*/ 2243630 w 2276081"/>
              <a:gd name="connsiteY2" fmla="*/ 1041121 h 1314095"/>
              <a:gd name="connsiteX3" fmla="*/ 129098 w 2276081"/>
              <a:gd name="connsiteY3" fmla="*/ 1242263 h 1314095"/>
              <a:gd name="connsiteX4" fmla="*/ 45 w 2276081"/>
              <a:gd name="connsiteY4" fmla="*/ 1314095 h 1314095"/>
              <a:gd name="connsiteX5" fmla="*/ 45 w 2276081"/>
              <a:gd name="connsiteY5" fmla="*/ 276844 h 1314095"/>
              <a:gd name="connsiteX6" fmla="*/ 111891 w 2276081"/>
              <a:gd name="connsiteY6" fmla="*/ 196392 h 1314095"/>
              <a:gd name="connsiteX7" fmla="*/ 2258727 w 2276081"/>
              <a:gd name="connsiteY7" fmla="*/ 1575 h 1314095"/>
              <a:gd name="connsiteX8" fmla="*/ 2276081 w 2276081"/>
              <a:gd name="connsiteY8" fmla="*/ 0 h 1314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6081" h="1314095">
                <a:moveTo>
                  <a:pt x="2276081" y="0"/>
                </a:moveTo>
                <a:lnTo>
                  <a:pt x="2276081" y="1038034"/>
                </a:lnTo>
                <a:lnTo>
                  <a:pt x="2243630" y="1041121"/>
                </a:lnTo>
                <a:cubicBezTo>
                  <a:pt x="129098" y="1242263"/>
                  <a:pt x="129098" y="1242263"/>
                  <a:pt x="129098" y="1242263"/>
                </a:cubicBezTo>
                <a:cubicBezTo>
                  <a:pt x="129098" y="1242263"/>
                  <a:pt x="45" y="1250883"/>
                  <a:pt x="45" y="1314095"/>
                </a:cubicBezTo>
                <a:lnTo>
                  <a:pt x="45" y="276844"/>
                </a:lnTo>
                <a:cubicBezTo>
                  <a:pt x="45" y="276844"/>
                  <a:pt x="-5691" y="202139"/>
                  <a:pt x="111891" y="196392"/>
                </a:cubicBezTo>
                <a:cubicBezTo>
                  <a:pt x="1429853" y="76792"/>
                  <a:pt x="2006461" y="24467"/>
                  <a:pt x="2258727" y="1575"/>
                </a:cubicBezTo>
                <a:lnTo>
                  <a:pt x="2276081" y="0"/>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p>
        </p:txBody>
      </p:sp>
      <p:cxnSp>
        <p:nvCxnSpPr>
          <p:cNvPr id="44" name="Straight Connector 43">
            <a:extLst>
              <a:ext uri="{FF2B5EF4-FFF2-40B4-BE49-F238E27FC236}">
                <a16:creationId xmlns:a16="http://schemas.microsoft.com/office/drawing/2014/main" xmlns="" id="{8A3A6FAA-BF2F-42B3-B984-166571B7708D}"/>
              </a:ext>
            </a:extLst>
          </p:cNvPr>
          <p:cNvCxnSpPr/>
          <p:nvPr/>
        </p:nvCxnSpPr>
        <p:spPr>
          <a:xfrm flipV="1">
            <a:off x="1586" y="2209288"/>
            <a:ext cx="12088775" cy="5321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60" name="TextBox 52">
            <a:extLst>
              <a:ext uri="{FF2B5EF4-FFF2-40B4-BE49-F238E27FC236}">
                <a16:creationId xmlns:a16="http://schemas.microsoft.com/office/drawing/2014/main" xmlns="" id="{A6260976-84C6-41FC-B438-E546C4A0D6F8}"/>
              </a:ext>
            </a:extLst>
          </p:cNvPr>
          <p:cNvSpPr txBox="1"/>
          <p:nvPr/>
        </p:nvSpPr>
        <p:spPr>
          <a:xfrm>
            <a:off x="-81143" y="5396255"/>
            <a:ext cx="1152978" cy="325013"/>
          </a:xfrm>
          <a:prstGeom prst="rect">
            <a:avLst/>
          </a:prstGeom>
          <a:noFill/>
        </p:spPr>
        <p:txBody>
          <a:bodyPr wrap="square" lIns="0" tIns="0" rIns="0" bIns="0" rtlCol="0" anchor="ctr">
            <a:noAutofit/>
          </a:bodyPr>
          <a:lstStyle/>
          <a:p>
            <a:pPr algn="ctr"/>
            <a:r>
              <a:rPr lang="es-ES" sz="1100" dirty="0" smtClean="0">
                <a:solidFill>
                  <a:schemeClr val="accent5">
                    <a:lumMod val="75000"/>
                  </a:schemeClr>
                </a:solidFill>
                <a:latin typeface="Kristen ITC" panose="03050502040202030202" pitchFamily="66" charset="0"/>
              </a:rPr>
              <a:t>Proyecto de inversión </a:t>
            </a:r>
          </a:p>
          <a:p>
            <a:pPr algn="ctr"/>
            <a:r>
              <a:rPr lang="es-ES" sz="1100" dirty="0" smtClean="0">
                <a:solidFill>
                  <a:schemeClr val="accent5">
                    <a:lumMod val="75000"/>
                  </a:schemeClr>
                </a:solidFill>
                <a:latin typeface="Kristen ITC" panose="03050502040202030202" pitchFamily="66" charset="0"/>
              </a:rPr>
              <a:t>IDPC</a:t>
            </a:r>
            <a:endParaRPr lang="es-CO" sz="1100" dirty="0">
              <a:solidFill>
                <a:schemeClr val="accent5">
                  <a:lumMod val="75000"/>
                </a:schemeClr>
              </a:solidFill>
              <a:latin typeface="Kristen ITC" panose="03050502040202030202" pitchFamily="66" charset="0"/>
            </a:endParaRPr>
          </a:p>
        </p:txBody>
      </p:sp>
      <p:sp>
        <p:nvSpPr>
          <p:cNvPr id="61" name="TextBox 52">
            <a:extLst>
              <a:ext uri="{FF2B5EF4-FFF2-40B4-BE49-F238E27FC236}">
                <a16:creationId xmlns:a16="http://schemas.microsoft.com/office/drawing/2014/main" xmlns="" id="{A6260976-84C6-41FC-B438-E546C4A0D6F8}"/>
              </a:ext>
            </a:extLst>
          </p:cNvPr>
          <p:cNvSpPr txBox="1"/>
          <p:nvPr/>
        </p:nvSpPr>
        <p:spPr>
          <a:xfrm>
            <a:off x="50746" y="1817630"/>
            <a:ext cx="823280" cy="356884"/>
          </a:xfrm>
          <a:prstGeom prst="rect">
            <a:avLst/>
          </a:prstGeom>
          <a:noFill/>
        </p:spPr>
        <p:txBody>
          <a:bodyPr wrap="square" lIns="0" tIns="0" rIns="0" bIns="0" rtlCol="0" anchor="ctr">
            <a:noAutofit/>
          </a:bodyPr>
          <a:lstStyle>
            <a:defPPr>
              <a:defRPr lang="es-CO"/>
            </a:defPPr>
            <a:lvl1pPr algn="ctr">
              <a:defRPr sz="1400">
                <a:solidFill>
                  <a:schemeClr val="tx1">
                    <a:lumMod val="85000"/>
                    <a:lumOff val="15000"/>
                  </a:schemeClr>
                </a:solidFill>
                <a:latin typeface="Kristen ITC" panose="03050502040202030202" pitchFamily="66" charset="0"/>
              </a:defRPr>
            </a:lvl1pPr>
          </a:lstStyle>
          <a:p>
            <a:r>
              <a:rPr lang="es-ES" sz="1100" dirty="0" smtClean="0">
                <a:solidFill>
                  <a:schemeClr val="accent5">
                    <a:lumMod val="75000"/>
                  </a:schemeClr>
                </a:solidFill>
              </a:rPr>
              <a:t>Programa</a:t>
            </a:r>
            <a:endParaRPr lang="es-CO" sz="1100" dirty="0">
              <a:solidFill>
                <a:schemeClr val="accent5">
                  <a:lumMod val="75000"/>
                </a:schemeClr>
              </a:solidFill>
            </a:endParaRPr>
          </a:p>
        </p:txBody>
      </p:sp>
      <p:sp>
        <p:nvSpPr>
          <p:cNvPr id="62" name="TextBox 52">
            <a:extLst>
              <a:ext uri="{FF2B5EF4-FFF2-40B4-BE49-F238E27FC236}">
                <a16:creationId xmlns:a16="http://schemas.microsoft.com/office/drawing/2014/main" xmlns="" id="{A6260976-84C6-41FC-B438-E546C4A0D6F8}"/>
              </a:ext>
            </a:extLst>
          </p:cNvPr>
          <p:cNvSpPr txBox="1"/>
          <p:nvPr/>
        </p:nvSpPr>
        <p:spPr>
          <a:xfrm>
            <a:off x="-21438" y="940257"/>
            <a:ext cx="908316" cy="390848"/>
          </a:xfrm>
          <a:prstGeom prst="rect">
            <a:avLst/>
          </a:prstGeom>
          <a:noFill/>
        </p:spPr>
        <p:txBody>
          <a:bodyPr wrap="square" lIns="0" tIns="0" rIns="0" bIns="0" rtlCol="0" anchor="ctr">
            <a:noAutofit/>
          </a:bodyPr>
          <a:lstStyle>
            <a:defPPr>
              <a:defRPr lang="es-CO"/>
            </a:defPPr>
            <a:lvl1pPr algn="ctr">
              <a:defRPr sz="1400">
                <a:solidFill>
                  <a:schemeClr val="tx1">
                    <a:lumMod val="85000"/>
                    <a:lumOff val="15000"/>
                  </a:schemeClr>
                </a:solidFill>
                <a:latin typeface="Kristen ITC" panose="03050502040202030202" pitchFamily="66" charset="0"/>
              </a:defRPr>
            </a:lvl1pPr>
          </a:lstStyle>
          <a:p>
            <a:r>
              <a:rPr lang="es-ES" sz="1050" dirty="0" smtClean="0">
                <a:solidFill>
                  <a:schemeClr val="tx1"/>
                </a:solidFill>
              </a:rPr>
              <a:t>Objetivo estratégico PDD</a:t>
            </a:r>
            <a:endParaRPr lang="es-CO" sz="1050" dirty="0">
              <a:solidFill>
                <a:schemeClr val="tx1"/>
              </a:solidFill>
            </a:endParaRPr>
          </a:p>
        </p:txBody>
      </p:sp>
      <p:cxnSp>
        <p:nvCxnSpPr>
          <p:cNvPr id="63" name="Straight Connector 43">
            <a:extLst>
              <a:ext uri="{FF2B5EF4-FFF2-40B4-BE49-F238E27FC236}">
                <a16:creationId xmlns:a16="http://schemas.microsoft.com/office/drawing/2014/main" xmlns="" id="{8A3A6FAA-BF2F-42B3-B984-166571B7708D}"/>
              </a:ext>
            </a:extLst>
          </p:cNvPr>
          <p:cNvCxnSpPr/>
          <p:nvPr/>
        </p:nvCxnSpPr>
        <p:spPr>
          <a:xfrm flipV="1">
            <a:off x="-8879" y="4686517"/>
            <a:ext cx="12036613" cy="5963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66" name="TextBox 51">
            <a:extLst>
              <a:ext uri="{FF2B5EF4-FFF2-40B4-BE49-F238E27FC236}">
                <a16:creationId xmlns:a16="http://schemas.microsoft.com/office/drawing/2014/main" xmlns="" id="{75EBB199-5210-4578-9132-D7AB88892FDD}"/>
              </a:ext>
            </a:extLst>
          </p:cNvPr>
          <p:cNvSpPr txBox="1"/>
          <p:nvPr/>
        </p:nvSpPr>
        <p:spPr>
          <a:xfrm>
            <a:off x="5678787" y="951505"/>
            <a:ext cx="1767708" cy="444625"/>
          </a:xfrm>
          <a:prstGeom prst="rect">
            <a:avLst/>
          </a:prstGeom>
          <a:noFill/>
        </p:spPr>
        <p:txBody>
          <a:bodyPr wrap="square" lIns="0" tIns="0" rIns="0" bIns="0" rtlCol="0" anchor="ctr">
            <a:noAutofit/>
          </a:bodyPr>
          <a:lstStyle/>
          <a:p>
            <a:pPr algn="ctr"/>
            <a:r>
              <a:rPr lang="es-ES" sz="1300" dirty="0">
                <a:solidFill>
                  <a:srgbClr val="FF0000"/>
                </a:solidFill>
              </a:rPr>
              <a:t>03 </a:t>
            </a:r>
            <a:r>
              <a:rPr lang="es-ES" sz="1300" dirty="0"/>
              <a:t>Bogotá confía en su potencial</a:t>
            </a:r>
            <a:endParaRPr lang="es-CO" sz="1300" dirty="0"/>
          </a:p>
        </p:txBody>
      </p:sp>
      <p:sp>
        <p:nvSpPr>
          <p:cNvPr id="68" name="TextBox 51">
            <a:extLst>
              <a:ext uri="{FF2B5EF4-FFF2-40B4-BE49-F238E27FC236}">
                <a16:creationId xmlns:a16="http://schemas.microsoft.com/office/drawing/2014/main" xmlns="" id="{75EBB199-5210-4578-9132-D7AB88892FDD}"/>
              </a:ext>
            </a:extLst>
          </p:cNvPr>
          <p:cNvSpPr txBox="1"/>
          <p:nvPr/>
        </p:nvSpPr>
        <p:spPr>
          <a:xfrm>
            <a:off x="1157223" y="969453"/>
            <a:ext cx="1767708" cy="444625"/>
          </a:xfrm>
          <a:prstGeom prst="rect">
            <a:avLst/>
          </a:prstGeom>
          <a:noFill/>
        </p:spPr>
        <p:txBody>
          <a:bodyPr wrap="square" lIns="0" tIns="0" rIns="0" bIns="0" rtlCol="0" anchor="ctr">
            <a:noAutofit/>
          </a:bodyPr>
          <a:lstStyle/>
          <a:p>
            <a:pPr algn="ctr"/>
            <a:r>
              <a:rPr lang="es-ES" sz="1300" dirty="0">
                <a:solidFill>
                  <a:srgbClr val="FF0000"/>
                </a:solidFill>
              </a:rPr>
              <a:t>01 </a:t>
            </a:r>
            <a:r>
              <a:rPr lang="es-ES" sz="1300" dirty="0"/>
              <a:t>Bogotá avanza en su seguridad</a:t>
            </a:r>
            <a:endParaRPr lang="es-CO" sz="1300" dirty="0"/>
          </a:p>
        </p:txBody>
      </p:sp>
      <p:sp>
        <p:nvSpPr>
          <p:cNvPr id="69" name="TextBox 51">
            <a:extLst>
              <a:ext uri="{FF2B5EF4-FFF2-40B4-BE49-F238E27FC236}">
                <a16:creationId xmlns:a16="http://schemas.microsoft.com/office/drawing/2014/main" xmlns="" id="{75EBB199-5210-4578-9132-D7AB88892FDD}"/>
              </a:ext>
            </a:extLst>
          </p:cNvPr>
          <p:cNvSpPr txBox="1"/>
          <p:nvPr/>
        </p:nvSpPr>
        <p:spPr>
          <a:xfrm>
            <a:off x="1164274" y="1797654"/>
            <a:ext cx="1767708" cy="297753"/>
          </a:xfrm>
          <a:prstGeom prst="rect">
            <a:avLst/>
          </a:prstGeom>
          <a:noFill/>
        </p:spPr>
        <p:txBody>
          <a:bodyPr wrap="square" lIns="0" tIns="0" rIns="0" bIns="0" rtlCol="0" anchor="ctr">
            <a:noAutofit/>
          </a:bodyPr>
          <a:lstStyle/>
          <a:p>
            <a:pPr algn="ctr"/>
            <a:r>
              <a:rPr lang="pt-BR" sz="1100" dirty="0">
                <a:solidFill>
                  <a:srgbClr val="FF0000"/>
                </a:solidFill>
              </a:rPr>
              <a:t>05 </a:t>
            </a:r>
            <a:r>
              <a:rPr lang="pt-BR" sz="1100" dirty="0"/>
              <a:t>Espacio público seguro e </a:t>
            </a:r>
            <a:r>
              <a:rPr lang="pt-BR" sz="1000" dirty="0"/>
              <a:t>inclusivo</a:t>
            </a:r>
            <a:endParaRPr lang="es-CO" sz="1100" dirty="0"/>
          </a:p>
        </p:txBody>
      </p:sp>
      <p:sp>
        <p:nvSpPr>
          <p:cNvPr id="70" name="TextBox 51">
            <a:extLst>
              <a:ext uri="{FF2B5EF4-FFF2-40B4-BE49-F238E27FC236}">
                <a16:creationId xmlns:a16="http://schemas.microsoft.com/office/drawing/2014/main" xmlns="" id="{75EBB199-5210-4578-9132-D7AB88892FDD}"/>
              </a:ext>
            </a:extLst>
          </p:cNvPr>
          <p:cNvSpPr txBox="1"/>
          <p:nvPr/>
        </p:nvSpPr>
        <p:spPr>
          <a:xfrm>
            <a:off x="7904069" y="777983"/>
            <a:ext cx="1767708" cy="661878"/>
          </a:xfrm>
          <a:prstGeom prst="rect">
            <a:avLst/>
          </a:prstGeom>
          <a:noFill/>
        </p:spPr>
        <p:txBody>
          <a:bodyPr wrap="square" lIns="0" tIns="0" rIns="0" bIns="0" rtlCol="0" anchor="ctr">
            <a:noAutofit/>
          </a:bodyPr>
          <a:lstStyle/>
          <a:p>
            <a:pPr algn="ctr"/>
            <a:r>
              <a:rPr lang="es-ES" sz="1300" dirty="0">
                <a:solidFill>
                  <a:srgbClr val="FF0000"/>
                </a:solidFill>
              </a:rPr>
              <a:t>04 </a:t>
            </a:r>
            <a:r>
              <a:rPr lang="es-ES" sz="1300" dirty="0"/>
              <a:t>Bogotá ordena su territorio y avanza en su acción climática</a:t>
            </a:r>
            <a:endParaRPr lang="es-CO" sz="1300" dirty="0"/>
          </a:p>
        </p:txBody>
      </p:sp>
      <p:pic>
        <p:nvPicPr>
          <p:cNvPr id="76" name="Imagen 75"/>
          <p:cNvPicPr>
            <a:picLocks noChangeAspect="1"/>
          </p:cNvPicPr>
          <p:nvPr/>
        </p:nvPicPr>
        <p:blipFill>
          <a:blip r:embed="rId2"/>
          <a:stretch>
            <a:fillRect/>
          </a:stretch>
        </p:blipFill>
        <p:spPr>
          <a:xfrm>
            <a:off x="9859961" y="115371"/>
            <a:ext cx="2332039" cy="485064"/>
          </a:xfrm>
          <a:prstGeom prst="rect">
            <a:avLst/>
          </a:prstGeom>
          <a:ln>
            <a:noFill/>
          </a:ln>
          <a:effectLst>
            <a:softEdge rad="112500"/>
          </a:effectLst>
        </p:spPr>
      </p:pic>
      <p:sp>
        <p:nvSpPr>
          <p:cNvPr id="52" name="TextBox 49">
            <a:extLst>
              <a:ext uri="{FF2B5EF4-FFF2-40B4-BE49-F238E27FC236}">
                <a16:creationId xmlns:a16="http://schemas.microsoft.com/office/drawing/2014/main" xmlns="" id="{B31D29E9-5099-4E0B-9DBB-EB312CE0D954}"/>
              </a:ext>
            </a:extLst>
          </p:cNvPr>
          <p:cNvSpPr txBox="1"/>
          <p:nvPr/>
        </p:nvSpPr>
        <p:spPr>
          <a:xfrm>
            <a:off x="1173757" y="5027511"/>
            <a:ext cx="2139373" cy="1365531"/>
          </a:xfrm>
          <a:prstGeom prst="rect">
            <a:avLst/>
          </a:prstGeom>
          <a:noFill/>
        </p:spPr>
        <p:txBody>
          <a:bodyPr wrap="square" lIns="0" tIns="0" rIns="0" bIns="0" rtlCol="0" anchor="ctr">
            <a:noAutofit/>
          </a:bodyPr>
          <a:lstStyle/>
          <a:p>
            <a:pPr algn="ctr"/>
            <a:r>
              <a:rPr lang="es-ES" sz="1000" dirty="0" smtClean="0">
                <a:solidFill>
                  <a:schemeClr val="tx1">
                    <a:lumMod val="85000"/>
                    <a:lumOff val="15000"/>
                  </a:schemeClr>
                </a:solidFill>
              </a:rPr>
              <a:t>8152- Desarrollo de acciones </a:t>
            </a:r>
            <a:r>
              <a:rPr lang="es-ES" sz="1000" dirty="0">
                <a:solidFill>
                  <a:schemeClr val="tx1">
                    <a:lumMod val="85000"/>
                    <a:lumOff val="15000"/>
                  </a:schemeClr>
                </a:solidFill>
              </a:rPr>
              <a:t>de intervención para la protección y conservación de los valores del paisaje histórico, urbano y rural de los espacios patrimoniales de Bogotá D.C.</a:t>
            </a:r>
            <a:endParaRPr lang="en-US" sz="1000" dirty="0">
              <a:solidFill>
                <a:schemeClr val="tx1">
                  <a:lumMod val="85000"/>
                  <a:lumOff val="15000"/>
                </a:schemeClr>
              </a:solidFill>
            </a:endParaRPr>
          </a:p>
        </p:txBody>
      </p:sp>
      <p:sp>
        <p:nvSpPr>
          <p:cNvPr id="53" name="TextBox 49">
            <a:extLst>
              <a:ext uri="{FF2B5EF4-FFF2-40B4-BE49-F238E27FC236}">
                <a16:creationId xmlns:a16="http://schemas.microsoft.com/office/drawing/2014/main" xmlns="" id="{B31D29E9-5099-4E0B-9DBB-EB312CE0D954}"/>
              </a:ext>
            </a:extLst>
          </p:cNvPr>
          <p:cNvSpPr txBox="1"/>
          <p:nvPr/>
        </p:nvSpPr>
        <p:spPr>
          <a:xfrm>
            <a:off x="1144793" y="2513747"/>
            <a:ext cx="2139373" cy="1365531"/>
          </a:xfrm>
          <a:prstGeom prst="rect">
            <a:avLst/>
          </a:prstGeom>
          <a:noFill/>
        </p:spPr>
        <p:txBody>
          <a:bodyPr wrap="square" lIns="0" tIns="0" rIns="0" bIns="0" rtlCol="0" anchor="ctr">
            <a:noAutofit/>
          </a:bodyPr>
          <a:lstStyle/>
          <a:p>
            <a:pPr algn="ctr"/>
            <a:r>
              <a:rPr lang="es-ES" sz="1100" dirty="0">
                <a:solidFill>
                  <a:schemeClr val="tx1">
                    <a:lumMod val="85000"/>
                    <a:lumOff val="15000"/>
                  </a:schemeClr>
                </a:solidFill>
              </a:rPr>
              <a:t>Intervenir 10 espacios patrimoniales en el marco de los componentes de la Estructura Integradora de los Patrimonios mediante acciones de recuperación y mantenimiento para generar lugares de encuentro de la ciudadanía.</a:t>
            </a:r>
            <a:endParaRPr lang="en-US" sz="1100" dirty="0">
              <a:solidFill>
                <a:schemeClr val="tx1">
                  <a:lumMod val="85000"/>
                  <a:lumOff val="15000"/>
                </a:schemeClr>
              </a:solidFill>
            </a:endParaRPr>
          </a:p>
        </p:txBody>
      </p:sp>
      <p:sp>
        <p:nvSpPr>
          <p:cNvPr id="54" name="TextBox 52">
            <a:extLst>
              <a:ext uri="{FF2B5EF4-FFF2-40B4-BE49-F238E27FC236}">
                <a16:creationId xmlns:a16="http://schemas.microsoft.com/office/drawing/2014/main" xmlns="" id="{A6260976-84C6-41FC-B438-E546C4A0D6F8}"/>
              </a:ext>
            </a:extLst>
          </p:cNvPr>
          <p:cNvSpPr txBox="1"/>
          <p:nvPr/>
        </p:nvSpPr>
        <p:spPr>
          <a:xfrm>
            <a:off x="-81143" y="3246634"/>
            <a:ext cx="1152978" cy="325013"/>
          </a:xfrm>
          <a:prstGeom prst="rect">
            <a:avLst/>
          </a:prstGeom>
          <a:noFill/>
        </p:spPr>
        <p:txBody>
          <a:bodyPr wrap="square" lIns="0" tIns="0" rIns="0" bIns="0" rtlCol="0" anchor="ctr">
            <a:noAutofit/>
          </a:bodyPr>
          <a:lstStyle/>
          <a:p>
            <a:pPr algn="ctr"/>
            <a:r>
              <a:rPr lang="es-ES" sz="1100" dirty="0" smtClean="0">
                <a:solidFill>
                  <a:schemeClr val="accent5">
                    <a:lumMod val="75000"/>
                  </a:schemeClr>
                </a:solidFill>
                <a:latin typeface="Kristen ITC" panose="03050502040202030202" pitchFamily="66" charset="0"/>
              </a:rPr>
              <a:t>Meta </a:t>
            </a:r>
          </a:p>
          <a:p>
            <a:pPr algn="ctr"/>
            <a:r>
              <a:rPr lang="es-ES" sz="1100" dirty="0" smtClean="0">
                <a:solidFill>
                  <a:schemeClr val="accent5">
                    <a:lumMod val="75000"/>
                  </a:schemeClr>
                </a:solidFill>
                <a:latin typeface="Kristen ITC" panose="03050502040202030202" pitchFamily="66" charset="0"/>
              </a:rPr>
              <a:t>PDD</a:t>
            </a:r>
            <a:endParaRPr lang="es-CO" sz="1100" dirty="0">
              <a:solidFill>
                <a:schemeClr val="accent5">
                  <a:lumMod val="75000"/>
                </a:schemeClr>
              </a:solidFill>
              <a:latin typeface="Kristen ITC" panose="03050502040202030202" pitchFamily="66" charset="0"/>
            </a:endParaRPr>
          </a:p>
        </p:txBody>
      </p:sp>
      <p:sp>
        <p:nvSpPr>
          <p:cNvPr id="55" name="TextBox 52">
            <a:extLst>
              <a:ext uri="{FF2B5EF4-FFF2-40B4-BE49-F238E27FC236}">
                <a16:creationId xmlns:a16="http://schemas.microsoft.com/office/drawing/2014/main" xmlns="" id="{A6260976-84C6-41FC-B438-E546C4A0D6F8}"/>
              </a:ext>
            </a:extLst>
          </p:cNvPr>
          <p:cNvSpPr txBox="1"/>
          <p:nvPr/>
        </p:nvSpPr>
        <p:spPr>
          <a:xfrm>
            <a:off x="10114221" y="703726"/>
            <a:ext cx="1767708" cy="703948"/>
          </a:xfrm>
          <a:prstGeom prst="rect">
            <a:avLst/>
          </a:prstGeom>
          <a:noFill/>
        </p:spPr>
        <p:txBody>
          <a:bodyPr wrap="square" lIns="0" tIns="0" rIns="0" bIns="0" rtlCol="0" anchor="ctr">
            <a:noAutofit/>
          </a:bodyPr>
          <a:lstStyle/>
          <a:p>
            <a:pPr algn="ctr"/>
            <a:r>
              <a:rPr lang="es-ES" sz="1300" dirty="0">
                <a:solidFill>
                  <a:srgbClr val="FF0000"/>
                </a:solidFill>
              </a:rPr>
              <a:t>05</a:t>
            </a:r>
            <a:r>
              <a:rPr lang="es-ES" sz="1300" dirty="0">
                <a:solidFill>
                  <a:schemeClr val="tx1">
                    <a:lumMod val="85000"/>
                    <a:lumOff val="15000"/>
                  </a:schemeClr>
                </a:solidFill>
              </a:rPr>
              <a:t> Bogotá confía en su gobierno</a:t>
            </a:r>
            <a:endParaRPr lang="es-CO" sz="1300" dirty="0">
              <a:solidFill>
                <a:schemeClr val="tx1">
                  <a:lumMod val="85000"/>
                  <a:lumOff val="15000"/>
                </a:schemeClr>
              </a:solidFill>
            </a:endParaRPr>
          </a:p>
        </p:txBody>
      </p:sp>
      <p:sp>
        <p:nvSpPr>
          <p:cNvPr id="57" name="TextBox 51">
            <a:extLst>
              <a:ext uri="{FF2B5EF4-FFF2-40B4-BE49-F238E27FC236}">
                <a16:creationId xmlns:a16="http://schemas.microsoft.com/office/drawing/2014/main" xmlns="" id="{75EBB199-5210-4578-9132-D7AB88892FDD}"/>
              </a:ext>
            </a:extLst>
          </p:cNvPr>
          <p:cNvSpPr txBox="1"/>
          <p:nvPr/>
        </p:nvSpPr>
        <p:spPr>
          <a:xfrm>
            <a:off x="3509452" y="919964"/>
            <a:ext cx="1767708" cy="444625"/>
          </a:xfrm>
          <a:prstGeom prst="rect">
            <a:avLst/>
          </a:prstGeom>
          <a:noFill/>
        </p:spPr>
        <p:txBody>
          <a:bodyPr wrap="square" lIns="0" tIns="0" rIns="0" bIns="0" rtlCol="0" anchor="ctr">
            <a:noAutofit/>
          </a:bodyPr>
          <a:lstStyle/>
          <a:p>
            <a:pPr algn="ctr"/>
            <a:r>
              <a:rPr lang="es-ES" sz="1300" dirty="0">
                <a:solidFill>
                  <a:srgbClr val="FF0000"/>
                </a:solidFill>
              </a:rPr>
              <a:t>02 </a:t>
            </a:r>
            <a:r>
              <a:rPr lang="es-ES" sz="1300" dirty="0"/>
              <a:t>Bogotá confía en su bien-estar</a:t>
            </a:r>
            <a:endParaRPr lang="es-CO" sz="1300" dirty="0"/>
          </a:p>
        </p:txBody>
      </p:sp>
      <p:sp>
        <p:nvSpPr>
          <p:cNvPr id="59" name="TextBox 51">
            <a:extLst>
              <a:ext uri="{FF2B5EF4-FFF2-40B4-BE49-F238E27FC236}">
                <a16:creationId xmlns:a16="http://schemas.microsoft.com/office/drawing/2014/main" xmlns="" id="{75EBB199-5210-4578-9132-D7AB88892FDD}"/>
              </a:ext>
            </a:extLst>
          </p:cNvPr>
          <p:cNvSpPr txBox="1"/>
          <p:nvPr/>
        </p:nvSpPr>
        <p:spPr>
          <a:xfrm>
            <a:off x="3412273" y="1641355"/>
            <a:ext cx="1986853" cy="526319"/>
          </a:xfrm>
          <a:prstGeom prst="rect">
            <a:avLst/>
          </a:prstGeom>
          <a:noFill/>
        </p:spPr>
        <p:txBody>
          <a:bodyPr wrap="square" lIns="0" tIns="0" rIns="0" bIns="0" rtlCol="0" anchor="ctr">
            <a:noAutofit/>
          </a:bodyPr>
          <a:lstStyle>
            <a:defPPr>
              <a:defRPr lang="es-CO"/>
            </a:defPPr>
            <a:lvl1pPr algn="ctr">
              <a:defRPr sz="1100">
                <a:solidFill>
                  <a:srgbClr val="FF0000"/>
                </a:solidFill>
              </a:defRPr>
            </a:lvl1pPr>
          </a:lstStyle>
          <a:p>
            <a:r>
              <a:rPr lang="pt-BR" sz="1000" dirty="0"/>
              <a:t>14 </a:t>
            </a:r>
            <a:r>
              <a:rPr lang="pt-BR" sz="1000" dirty="0">
                <a:solidFill>
                  <a:schemeClr val="tx1"/>
                </a:solidFill>
              </a:rPr>
              <a:t>Bogotá deportiva, recreativa, artística, patrimonial e intercultural</a:t>
            </a:r>
            <a:endParaRPr lang="es-CO" sz="1000" dirty="0">
              <a:solidFill>
                <a:schemeClr val="tx1"/>
              </a:solidFill>
            </a:endParaRPr>
          </a:p>
        </p:txBody>
      </p:sp>
      <p:sp>
        <p:nvSpPr>
          <p:cNvPr id="72" name="TextBox 51">
            <a:extLst>
              <a:ext uri="{FF2B5EF4-FFF2-40B4-BE49-F238E27FC236}">
                <a16:creationId xmlns:a16="http://schemas.microsoft.com/office/drawing/2014/main" xmlns="" id="{75EBB199-5210-4578-9132-D7AB88892FDD}"/>
              </a:ext>
            </a:extLst>
          </p:cNvPr>
          <p:cNvSpPr txBox="1"/>
          <p:nvPr/>
        </p:nvSpPr>
        <p:spPr>
          <a:xfrm>
            <a:off x="5741399" y="1718326"/>
            <a:ext cx="1945389" cy="568431"/>
          </a:xfrm>
          <a:prstGeom prst="rect">
            <a:avLst/>
          </a:prstGeom>
          <a:noFill/>
        </p:spPr>
        <p:txBody>
          <a:bodyPr wrap="square" lIns="0" tIns="0" rIns="0" bIns="0" rtlCol="0" anchor="ctr">
            <a:noAutofit/>
          </a:bodyPr>
          <a:lstStyle>
            <a:defPPr>
              <a:defRPr lang="es-CO"/>
            </a:defPPr>
            <a:lvl1pPr algn="ctr">
              <a:defRPr sz="1100">
                <a:solidFill>
                  <a:srgbClr val="FF0000"/>
                </a:solidFill>
              </a:defRPr>
            </a:lvl1pPr>
          </a:lstStyle>
          <a:p>
            <a:r>
              <a:rPr lang="es-ES" sz="1000" dirty="0" smtClean="0"/>
              <a:t>16 </a:t>
            </a:r>
            <a:r>
              <a:rPr lang="es-ES" sz="1000" dirty="0" smtClean="0">
                <a:solidFill>
                  <a:schemeClr val="tx1"/>
                </a:solidFill>
              </a:rPr>
              <a:t>Atención </a:t>
            </a:r>
            <a:r>
              <a:rPr lang="es-ES" sz="1000" dirty="0">
                <a:solidFill>
                  <a:schemeClr val="tx1"/>
                </a:solidFill>
              </a:rPr>
              <a:t>integral a la primera infancia y educación como eje del potencial humano</a:t>
            </a:r>
            <a:endParaRPr lang="es-CO" sz="1000" dirty="0">
              <a:solidFill>
                <a:schemeClr val="tx1"/>
              </a:solidFill>
            </a:endParaRPr>
          </a:p>
        </p:txBody>
      </p:sp>
      <p:sp>
        <p:nvSpPr>
          <p:cNvPr id="77" name="TextBox 51">
            <a:extLst>
              <a:ext uri="{FF2B5EF4-FFF2-40B4-BE49-F238E27FC236}">
                <a16:creationId xmlns:a16="http://schemas.microsoft.com/office/drawing/2014/main" xmlns="" id="{75EBB199-5210-4578-9132-D7AB88892FDD}"/>
              </a:ext>
            </a:extLst>
          </p:cNvPr>
          <p:cNvSpPr txBox="1"/>
          <p:nvPr/>
        </p:nvSpPr>
        <p:spPr>
          <a:xfrm>
            <a:off x="7908273" y="1691175"/>
            <a:ext cx="1767708" cy="615534"/>
          </a:xfrm>
          <a:prstGeom prst="rect">
            <a:avLst/>
          </a:prstGeom>
          <a:noFill/>
        </p:spPr>
        <p:txBody>
          <a:bodyPr wrap="square" lIns="0" tIns="0" rIns="0" bIns="0" rtlCol="0" anchor="ctr">
            <a:noAutofit/>
          </a:bodyPr>
          <a:lstStyle/>
          <a:p>
            <a:pPr algn="ctr"/>
            <a:r>
              <a:rPr lang="es-ES" sz="1000" dirty="0">
                <a:solidFill>
                  <a:srgbClr val="FF0000"/>
                </a:solidFill>
              </a:rPr>
              <a:t>24 </a:t>
            </a:r>
            <a:r>
              <a:rPr lang="es-ES" sz="1000" dirty="0"/>
              <a:t>Revitalización y renovación urbana y rural con inclusión</a:t>
            </a:r>
            <a:endParaRPr lang="es-CO" sz="1000" dirty="0"/>
          </a:p>
        </p:txBody>
      </p:sp>
      <p:sp>
        <p:nvSpPr>
          <p:cNvPr id="78" name="TextBox 51">
            <a:extLst>
              <a:ext uri="{FF2B5EF4-FFF2-40B4-BE49-F238E27FC236}">
                <a16:creationId xmlns:a16="http://schemas.microsoft.com/office/drawing/2014/main" xmlns="" id="{75EBB199-5210-4578-9132-D7AB88892FDD}"/>
              </a:ext>
            </a:extLst>
          </p:cNvPr>
          <p:cNvSpPr txBox="1"/>
          <p:nvPr/>
        </p:nvSpPr>
        <p:spPr>
          <a:xfrm>
            <a:off x="10272306" y="1708852"/>
            <a:ext cx="1724150" cy="514175"/>
          </a:xfrm>
          <a:prstGeom prst="rect">
            <a:avLst/>
          </a:prstGeom>
          <a:noFill/>
        </p:spPr>
        <p:txBody>
          <a:bodyPr wrap="square" lIns="0" tIns="0" rIns="0" bIns="0" rtlCol="0" anchor="ctr">
            <a:noAutofit/>
          </a:bodyPr>
          <a:lstStyle/>
          <a:p>
            <a:pPr algn="ctr"/>
            <a:r>
              <a:rPr lang="es-ES" sz="1000" dirty="0">
                <a:solidFill>
                  <a:srgbClr val="FF0000"/>
                </a:solidFill>
              </a:rPr>
              <a:t>33 </a:t>
            </a:r>
            <a:r>
              <a:rPr lang="es-ES" sz="1000" dirty="0"/>
              <a:t>Fortalecimiento institucional para un gobierno confiable</a:t>
            </a:r>
            <a:endParaRPr lang="es-CO" sz="1000" dirty="0"/>
          </a:p>
        </p:txBody>
      </p:sp>
      <p:sp>
        <p:nvSpPr>
          <p:cNvPr id="79" name="TextBox 47">
            <a:extLst>
              <a:ext uri="{FF2B5EF4-FFF2-40B4-BE49-F238E27FC236}">
                <a16:creationId xmlns:a16="http://schemas.microsoft.com/office/drawing/2014/main" xmlns="" id="{D0B6FD0F-D140-4629-AA48-AA3DD10E2FF8}"/>
              </a:ext>
            </a:extLst>
          </p:cNvPr>
          <p:cNvSpPr txBox="1"/>
          <p:nvPr/>
        </p:nvSpPr>
        <p:spPr>
          <a:xfrm>
            <a:off x="3427759" y="5097226"/>
            <a:ext cx="2142028" cy="1190197"/>
          </a:xfrm>
          <a:prstGeom prst="rect">
            <a:avLst/>
          </a:prstGeom>
          <a:noFill/>
        </p:spPr>
        <p:txBody>
          <a:bodyPr wrap="square" lIns="0" tIns="0" rIns="0" bIns="0" rtlCol="0" anchor="ctr">
            <a:noAutofit/>
          </a:bodyPr>
          <a:lstStyle>
            <a:defPPr>
              <a:defRPr lang="es-CO"/>
            </a:defPPr>
            <a:lvl1pPr algn="ctr">
              <a:defRPr sz="1100">
                <a:solidFill>
                  <a:schemeClr val="tx1">
                    <a:lumMod val="85000"/>
                    <a:lumOff val="15000"/>
                  </a:schemeClr>
                </a:solidFill>
              </a:defRPr>
            </a:lvl1pPr>
          </a:lstStyle>
          <a:p>
            <a:r>
              <a:rPr lang="es-ES" sz="1000" dirty="0" smtClean="0"/>
              <a:t>8150- Consolidación </a:t>
            </a:r>
            <a:r>
              <a:rPr lang="es-ES" sz="1000" dirty="0"/>
              <a:t>de estrategias y mecanismos que aporten al reconocimiento, divulgación y apropiación de los patrimonios a nivel territorial y poblacional en Bogotá D.C.</a:t>
            </a:r>
            <a:endParaRPr lang="en-US" sz="1000" dirty="0"/>
          </a:p>
        </p:txBody>
      </p:sp>
      <p:sp>
        <p:nvSpPr>
          <p:cNvPr id="81" name="TextBox 49">
            <a:extLst>
              <a:ext uri="{FF2B5EF4-FFF2-40B4-BE49-F238E27FC236}">
                <a16:creationId xmlns:a16="http://schemas.microsoft.com/office/drawing/2014/main" xmlns="" id="{B31D29E9-5099-4E0B-9DBB-EB312CE0D954}"/>
              </a:ext>
            </a:extLst>
          </p:cNvPr>
          <p:cNvSpPr txBox="1"/>
          <p:nvPr/>
        </p:nvSpPr>
        <p:spPr>
          <a:xfrm>
            <a:off x="5620808" y="2794145"/>
            <a:ext cx="2139373" cy="1365531"/>
          </a:xfrm>
          <a:prstGeom prst="rect">
            <a:avLst/>
          </a:prstGeom>
          <a:noFill/>
        </p:spPr>
        <p:txBody>
          <a:bodyPr wrap="square" lIns="0" tIns="0" rIns="0" bIns="0" rtlCol="0" anchor="ctr">
            <a:noAutofit/>
          </a:bodyPr>
          <a:lstStyle/>
          <a:p>
            <a:pPr algn="ctr"/>
            <a:r>
              <a:rPr lang="es-ES" sz="1050" dirty="0">
                <a:solidFill>
                  <a:schemeClr val="tx1">
                    <a:lumMod val="85000"/>
                    <a:lumOff val="15000"/>
                  </a:schemeClr>
                </a:solidFill>
              </a:rPr>
              <a:t>Beneficiar 1.000 personas a partir de la primera infancia y a lo largo de la vida en procesos de formación y exploración cultural artística patrimonial recreativa y deportiva en particular en espacios cercanos, parques de proximidad, estructurantes y entornos comunitarios</a:t>
            </a:r>
          </a:p>
          <a:p>
            <a:pPr algn="ctr"/>
            <a:endParaRPr lang="es-ES" sz="1050" dirty="0">
              <a:solidFill>
                <a:schemeClr val="tx1">
                  <a:lumMod val="85000"/>
                  <a:lumOff val="15000"/>
                </a:schemeClr>
              </a:solidFill>
            </a:endParaRPr>
          </a:p>
          <a:p>
            <a:pPr algn="ctr"/>
            <a:r>
              <a:rPr lang="es-ES" sz="1050" dirty="0">
                <a:solidFill>
                  <a:schemeClr val="tx1">
                    <a:lumMod val="85000"/>
                    <a:lumOff val="15000"/>
                  </a:schemeClr>
                </a:solidFill>
              </a:rPr>
              <a:t>Beneficiar a 5.500 niños, niñas, adolescentes y jóvenes en educación inicial básica y media a través de procesos de formación digital, cultural, artística, patrimonial, deportiva y cultura ciudadana</a:t>
            </a:r>
          </a:p>
        </p:txBody>
      </p:sp>
      <p:sp>
        <p:nvSpPr>
          <p:cNvPr id="82" name="TextBox 48">
            <a:extLst>
              <a:ext uri="{FF2B5EF4-FFF2-40B4-BE49-F238E27FC236}">
                <a16:creationId xmlns:a16="http://schemas.microsoft.com/office/drawing/2014/main" xmlns="" id="{0E40A633-0E78-4862-AA9E-238DB0EFB2FF}"/>
              </a:ext>
            </a:extLst>
          </p:cNvPr>
          <p:cNvSpPr txBox="1"/>
          <p:nvPr/>
        </p:nvSpPr>
        <p:spPr>
          <a:xfrm>
            <a:off x="5827074" y="4985086"/>
            <a:ext cx="1767708" cy="1365531"/>
          </a:xfrm>
          <a:prstGeom prst="rect">
            <a:avLst/>
          </a:prstGeom>
          <a:noFill/>
        </p:spPr>
        <p:txBody>
          <a:bodyPr wrap="square" lIns="0" tIns="0" rIns="0" bIns="0" rtlCol="0" anchor="ctr">
            <a:noAutofit/>
          </a:bodyPr>
          <a:lstStyle>
            <a:defPPr>
              <a:defRPr lang="es-CO"/>
            </a:defPPr>
            <a:lvl1pPr algn="ctr">
              <a:defRPr sz="1100">
                <a:solidFill>
                  <a:schemeClr val="tx1">
                    <a:lumMod val="85000"/>
                    <a:lumOff val="15000"/>
                  </a:schemeClr>
                </a:solidFill>
              </a:defRPr>
            </a:lvl1pPr>
          </a:lstStyle>
          <a:p>
            <a:r>
              <a:rPr lang="es-ES" sz="1000" dirty="0" smtClean="0"/>
              <a:t>8151- Desarrollo </a:t>
            </a:r>
            <a:r>
              <a:rPr lang="es-ES" sz="1000" dirty="0"/>
              <a:t>de procesos pedagógicos en patrimonio cultural con niños, niñas, adolescentes, jóvenes y otros actores en Bogotá D.C.</a:t>
            </a:r>
            <a:endParaRPr lang="en-US" sz="1000" dirty="0"/>
          </a:p>
        </p:txBody>
      </p:sp>
      <p:sp>
        <p:nvSpPr>
          <p:cNvPr id="83" name="TextBox 49">
            <a:extLst>
              <a:ext uri="{FF2B5EF4-FFF2-40B4-BE49-F238E27FC236}">
                <a16:creationId xmlns:a16="http://schemas.microsoft.com/office/drawing/2014/main" xmlns="" id="{B31D29E9-5099-4E0B-9DBB-EB312CE0D954}"/>
              </a:ext>
            </a:extLst>
          </p:cNvPr>
          <p:cNvSpPr txBox="1"/>
          <p:nvPr/>
        </p:nvSpPr>
        <p:spPr>
          <a:xfrm>
            <a:off x="8079361" y="2722601"/>
            <a:ext cx="1769463" cy="1365531"/>
          </a:xfrm>
          <a:prstGeom prst="rect">
            <a:avLst/>
          </a:prstGeom>
          <a:noFill/>
        </p:spPr>
        <p:txBody>
          <a:bodyPr wrap="square" lIns="0" tIns="0" rIns="0" bIns="0" rtlCol="0" anchor="ctr">
            <a:noAutofit/>
          </a:bodyPr>
          <a:lstStyle/>
          <a:p>
            <a:pPr algn="ctr"/>
            <a:r>
              <a:rPr lang="es-ES" sz="1100" dirty="0">
                <a:solidFill>
                  <a:srgbClr val="FF0000"/>
                </a:solidFill>
              </a:rPr>
              <a:t>Desarrollar 5 </a:t>
            </a:r>
            <a:r>
              <a:rPr lang="es-ES" sz="1100" dirty="0">
                <a:solidFill>
                  <a:schemeClr val="tx1">
                    <a:lumMod val="85000"/>
                    <a:lumOff val="15000"/>
                  </a:schemeClr>
                </a:solidFill>
              </a:rPr>
              <a:t>instrumentos de planeación y </a:t>
            </a:r>
            <a:r>
              <a:rPr lang="es-ES" sz="1100" dirty="0" smtClean="0">
                <a:solidFill>
                  <a:schemeClr val="tx1">
                    <a:lumMod val="85000"/>
                    <a:lumOff val="15000"/>
                  </a:schemeClr>
                </a:solidFill>
              </a:rPr>
              <a:t>gestión</a:t>
            </a:r>
          </a:p>
          <a:p>
            <a:pPr algn="ctr"/>
            <a:endParaRPr lang="en-US" sz="1100" dirty="0" smtClean="0">
              <a:solidFill>
                <a:schemeClr val="tx1">
                  <a:lumMod val="85000"/>
                  <a:lumOff val="15000"/>
                </a:schemeClr>
              </a:solidFill>
            </a:endParaRPr>
          </a:p>
          <a:p>
            <a:pPr algn="ctr"/>
            <a:r>
              <a:rPr lang="es-ES" sz="1100" dirty="0">
                <a:solidFill>
                  <a:schemeClr val="accent2"/>
                </a:solidFill>
              </a:rPr>
              <a:t>Realizar 7.000 </a:t>
            </a:r>
            <a:r>
              <a:rPr lang="es-ES" sz="1100" dirty="0">
                <a:solidFill>
                  <a:schemeClr val="tx1">
                    <a:lumMod val="85000"/>
                    <a:lumOff val="15000"/>
                  </a:schemeClr>
                </a:solidFill>
              </a:rPr>
              <a:t>asistencias técnicas para la protección del patrimonio cultural material de la </a:t>
            </a:r>
            <a:r>
              <a:rPr lang="es-ES" sz="1100" dirty="0" smtClean="0">
                <a:solidFill>
                  <a:schemeClr val="tx1">
                    <a:lumMod val="85000"/>
                    <a:lumOff val="15000"/>
                  </a:schemeClr>
                </a:solidFill>
              </a:rPr>
              <a:t>ciudad</a:t>
            </a:r>
          </a:p>
          <a:p>
            <a:pPr algn="ctr"/>
            <a:endParaRPr lang="es-ES" sz="1100" dirty="0">
              <a:solidFill>
                <a:schemeClr val="tx1">
                  <a:lumMod val="85000"/>
                  <a:lumOff val="15000"/>
                </a:schemeClr>
              </a:solidFill>
            </a:endParaRPr>
          </a:p>
          <a:p>
            <a:pPr algn="ctr"/>
            <a:r>
              <a:rPr lang="es-ES" sz="1100" dirty="0">
                <a:solidFill>
                  <a:schemeClr val="accent6"/>
                </a:solidFill>
              </a:rPr>
              <a:t>Implementar el 100% </a:t>
            </a:r>
            <a:r>
              <a:rPr lang="es-ES" sz="1100" dirty="0">
                <a:solidFill>
                  <a:schemeClr val="tx1">
                    <a:lumMod val="85000"/>
                    <a:lumOff val="15000"/>
                  </a:schemeClr>
                </a:solidFill>
              </a:rPr>
              <a:t>de las fases iniciales del Parque Arqueológico y del Patrimonio Cultural de Usme y su modelo de </a:t>
            </a:r>
            <a:r>
              <a:rPr lang="es-ES" sz="1100" dirty="0" smtClean="0">
                <a:solidFill>
                  <a:schemeClr val="tx1">
                    <a:lumMod val="85000"/>
                    <a:lumOff val="15000"/>
                  </a:schemeClr>
                </a:solidFill>
              </a:rPr>
              <a:t>gestión</a:t>
            </a:r>
            <a:endParaRPr lang="en-US" sz="1100" dirty="0">
              <a:solidFill>
                <a:schemeClr val="tx1">
                  <a:lumMod val="85000"/>
                  <a:lumOff val="15000"/>
                </a:schemeClr>
              </a:solidFill>
            </a:endParaRPr>
          </a:p>
        </p:txBody>
      </p:sp>
      <p:sp>
        <p:nvSpPr>
          <p:cNvPr id="84" name="TextBox 48">
            <a:extLst>
              <a:ext uri="{FF2B5EF4-FFF2-40B4-BE49-F238E27FC236}">
                <a16:creationId xmlns:a16="http://schemas.microsoft.com/office/drawing/2014/main" xmlns="" id="{0E40A633-0E78-4862-AA9E-238DB0EFB2FF}"/>
              </a:ext>
            </a:extLst>
          </p:cNvPr>
          <p:cNvSpPr txBox="1"/>
          <p:nvPr/>
        </p:nvSpPr>
        <p:spPr>
          <a:xfrm>
            <a:off x="10369451" y="4985085"/>
            <a:ext cx="1408004" cy="1365531"/>
          </a:xfrm>
          <a:prstGeom prst="rect">
            <a:avLst/>
          </a:prstGeom>
          <a:noFill/>
        </p:spPr>
        <p:txBody>
          <a:bodyPr wrap="square" lIns="0" tIns="0" rIns="0" bIns="0" rtlCol="0" anchor="ctr">
            <a:noAutofit/>
          </a:bodyPr>
          <a:lstStyle>
            <a:defPPr>
              <a:defRPr lang="es-CO"/>
            </a:defPPr>
            <a:lvl1pPr algn="ctr">
              <a:defRPr sz="1100">
                <a:solidFill>
                  <a:schemeClr val="tx1">
                    <a:lumMod val="85000"/>
                    <a:lumOff val="15000"/>
                  </a:schemeClr>
                </a:solidFill>
              </a:defRPr>
            </a:lvl1pPr>
          </a:lstStyle>
          <a:p>
            <a:r>
              <a:rPr lang="es-CO" sz="1000" dirty="0" smtClean="0"/>
              <a:t>7989- </a:t>
            </a:r>
            <a:r>
              <a:rPr lang="es-CO" sz="1000" dirty="0"/>
              <a:t>Fortalecimiento de la eficiencia administrativa del Instituto Distrital de Patrimonio Cultural de Bogotá D.C.</a:t>
            </a:r>
          </a:p>
        </p:txBody>
      </p:sp>
      <p:sp>
        <p:nvSpPr>
          <p:cNvPr id="85" name="TextBox 49">
            <a:extLst>
              <a:ext uri="{FF2B5EF4-FFF2-40B4-BE49-F238E27FC236}">
                <a16:creationId xmlns:a16="http://schemas.microsoft.com/office/drawing/2014/main" xmlns="" id="{B31D29E9-5099-4E0B-9DBB-EB312CE0D954}"/>
              </a:ext>
            </a:extLst>
          </p:cNvPr>
          <p:cNvSpPr txBox="1"/>
          <p:nvPr/>
        </p:nvSpPr>
        <p:spPr>
          <a:xfrm>
            <a:off x="10279030" y="2670879"/>
            <a:ext cx="1680007" cy="1365531"/>
          </a:xfrm>
          <a:prstGeom prst="rect">
            <a:avLst/>
          </a:prstGeom>
          <a:noFill/>
        </p:spPr>
        <p:txBody>
          <a:bodyPr wrap="square" lIns="0" tIns="0" rIns="0" bIns="0" rtlCol="0" anchor="ctr">
            <a:noAutofit/>
          </a:bodyPr>
          <a:lstStyle/>
          <a:p>
            <a:pPr algn="ctr"/>
            <a:r>
              <a:rPr lang="es-ES" sz="1100" dirty="0">
                <a:solidFill>
                  <a:schemeClr val="tx1">
                    <a:lumMod val="85000"/>
                    <a:lumOff val="15000"/>
                  </a:schemeClr>
                </a:solidFill>
              </a:rPr>
              <a:t>Fortalecer la gestión institucional de (1) entidad distrital del sector Cultura Recreación y Deporte con mejor infraestructura recursos físicos tecnológicos y un talento humano más </a:t>
            </a:r>
            <a:r>
              <a:rPr lang="es-ES" sz="1100" dirty="0" smtClean="0">
                <a:solidFill>
                  <a:schemeClr val="tx1">
                    <a:lumMod val="85000"/>
                    <a:lumOff val="15000"/>
                  </a:schemeClr>
                </a:solidFill>
              </a:rPr>
              <a:t>cualificado</a:t>
            </a:r>
            <a:endParaRPr lang="en-US" sz="1100" dirty="0">
              <a:solidFill>
                <a:schemeClr val="tx1">
                  <a:lumMod val="85000"/>
                  <a:lumOff val="15000"/>
                </a:schemeClr>
              </a:solidFill>
            </a:endParaRPr>
          </a:p>
        </p:txBody>
      </p:sp>
      <p:sp>
        <p:nvSpPr>
          <p:cNvPr id="86" name="TextBox 48">
            <a:extLst>
              <a:ext uri="{FF2B5EF4-FFF2-40B4-BE49-F238E27FC236}">
                <a16:creationId xmlns:a16="http://schemas.microsoft.com/office/drawing/2014/main" xmlns="" id="{0E40A633-0E78-4862-AA9E-238DB0EFB2FF}"/>
              </a:ext>
            </a:extLst>
          </p:cNvPr>
          <p:cNvSpPr txBox="1"/>
          <p:nvPr/>
        </p:nvSpPr>
        <p:spPr>
          <a:xfrm>
            <a:off x="7891148" y="4856359"/>
            <a:ext cx="2156645" cy="1856071"/>
          </a:xfrm>
          <a:prstGeom prst="rect">
            <a:avLst/>
          </a:prstGeom>
          <a:noFill/>
        </p:spPr>
        <p:txBody>
          <a:bodyPr wrap="square" lIns="0" tIns="0" rIns="0" bIns="0" rtlCol="0" anchor="ctr">
            <a:noAutofit/>
          </a:bodyPr>
          <a:lstStyle>
            <a:defPPr>
              <a:defRPr lang="es-CO"/>
            </a:defPPr>
            <a:lvl1pPr algn="ctr">
              <a:defRPr sz="1100">
                <a:solidFill>
                  <a:schemeClr val="tx1">
                    <a:lumMod val="85000"/>
                    <a:lumOff val="15000"/>
                  </a:schemeClr>
                </a:solidFill>
              </a:defRPr>
            </a:lvl1pPr>
          </a:lstStyle>
          <a:p>
            <a:r>
              <a:rPr lang="es-ES" sz="800" dirty="0" smtClean="0">
                <a:solidFill>
                  <a:srgbClr val="FF0000"/>
                </a:solidFill>
              </a:rPr>
              <a:t>7963- </a:t>
            </a:r>
            <a:r>
              <a:rPr lang="es-ES" sz="800" dirty="0"/>
              <a:t>Desarrollo de instrumentos de planeación y gestión territorial, asociados a los patrimonios de Bogotá D.C.</a:t>
            </a:r>
          </a:p>
          <a:p>
            <a:r>
              <a:rPr lang="es-ES" sz="800" dirty="0">
                <a:solidFill>
                  <a:srgbClr val="FF0000"/>
                </a:solidFill>
              </a:rPr>
              <a:t>8144-</a:t>
            </a:r>
            <a:r>
              <a:rPr lang="es-ES" sz="800" dirty="0"/>
              <a:t> Desarrollo de procesos de valoración, identificación, documentación y registro de prácticas y manifestaciones del patrimonio vivo en Bogotá D.C.</a:t>
            </a:r>
          </a:p>
          <a:p>
            <a:r>
              <a:rPr lang="es-ES" sz="800" dirty="0">
                <a:solidFill>
                  <a:srgbClr val="FF0000"/>
                </a:solidFill>
              </a:rPr>
              <a:t>8171-</a:t>
            </a:r>
            <a:r>
              <a:rPr lang="es-ES" sz="800" dirty="0"/>
              <a:t> Implementación de procesos de valoración para el inventario del patrimonio cultural material en Bogotá D.C</a:t>
            </a:r>
          </a:p>
          <a:p>
            <a:r>
              <a:rPr lang="es-ES" sz="800" dirty="0">
                <a:solidFill>
                  <a:schemeClr val="accent2"/>
                </a:solidFill>
              </a:rPr>
              <a:t>8161- </a:t>
            </a:r>
            <a:r>
              <a:rPr lang="es-ES" sz="800" dirty="0"/>
              <a:t>Mejoramiento de la capacidad institucional para la atención de trámites y servicios orientados a la intervención, protección y conservación del patrimonio cultural material de Bogotá D.C</a:t>
            </a:r>
            <a:r>
              <a:rPr lang="es-ES" sz="800" dirty="0" smtClean="0"/>
              <a:t>.</a:t>
            </a:r>
          </a:p>
          <a:p>
            <a:endParaRPr lang="es-ES" sz="800" dirty="0"/>
          </a:p>
          <a:p>
            <a:r>
              <a:rPr lang="es-ES" sz="800" dirty="0">
                <a:solidFill>
                  <a:schemeClr val="accent6">
                    <a:lumMod val="75000"/>
                  </a:schemeClr>
                </a:solidFill>
              </a:rPr>
              <a:t>8136-</a:t>
            </a:r>
            <a:r>
              <a:rPr lang="es-ES" sz="800" dirty="0"/>
              <a:t> Desarrollo de acciones para la gestión del patrimonio arqueológico de Bogotá D.C</a:t>
            </a:r>
            <a:r>
              <a:rPr lang="es-ES" sz="800" dirty="0" smtClean="0"/>
              <a:t>.</a:t>
            </a:r>
            <a:endParaRPr lang="en-US" sz="800" dirty="0"/>
          </a:p>
        </p:txBody>
      </p:sp>
      <p:sp>
        <p:nvSpPr>
          <p:cNvPr id="2" name="Marcador de número de diapositiva 1"/>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CO"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8" name="Conector angular 7"/>
          <p:cNvCxnSpPr/>
          <p:nvPr/>
        </p:nvCxnSpPr>
        <p:spPr>
          <a:xfrm>
            <a:off x="5569787" y="115371"/>
            <a:ext cx="554566" cy="25676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92302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p:cNvSpPr>
            <a:spLocks noGrp="1"/>
          </p:cNvSpPr>
          <p:nvPr>
            <p:ph type="sldNum" sz="quarter" idx="12"/>
          </p:nvPr>
        </p:nvSpPr>
        <p:spPr>
          <a:xfrm>
            <a:off x="8610600" y="6356350"/>
            <a:ext cx="2743200" cy="365125"/>
          </a:xfrm>
        </p:spPr>
        <p:txBody>
          <a:bodyPr/>
          <a:lstStyle/>
          <a:p>
            <a:pPr algn="l"/>
            <a:fld id="{167CCC5E-2B9D-409B-8780-EDBEA03A4F96}" type="slidenum">
              <a:rPr lang="es-CO" smtClean="0"/>
              <a:pPr algn="l"/>
              <a:t>18</a:t>
            </a:fld>
            <a:endParaRPr lang="es-CO" dirty="0"/>
          </a:p>
        </p:txBody>
      </p:sp>
      <p:sp>
        <p:nvSpPr>
          <p:cNvPr id="8" name="Rectángulo 7"/>
          <p:cNvSpPr/>
          <p:nvPr/>
        </p:nvSpPr>
        <p:spPr>
          <a:xfrm>
            <a:off x="699131" y="758049"/>
            <a:ext cx="2354875" cy="338554"/>
          </a:xfrm>
          <a:prstGeom prst="rect">
            <a:avLst/>
          </a:prstGeom>
        </p:spPr>
        <p:txBody>
          <a:bodyPr wrap="none">
            <a:spAutoFit/>
          </a:bodyPr>
          <a:lstStyle/>
          <a:p>
            <a:r>
              <a:rPr lang="es-ES" sz="1600" b="1" dirty="0" smtClean="0">
                <a:ea typeface="Arial" panose="020B0604020202020204" pitchFamily="34" charset="0"/>
              </a:rPr>
              <a:t>5. CONTROL </a:t>
            </a:r>
            <a:r>
              <a:rPr lang="es-ES" sz="1600" b="1" dirty="0">
                <a:ea typeface="Arial" panose="020B0604020202020204" pitchFamily="34" charset="0"/>
              </a:rPr>
              <a:t>DE CAMBIOS</a:t>
            </a:r>
            <a:endParaRPr lang="es-CO" sz="1600" b="1" dirty="0"/>
          </a:p>
        </p:txBody>
      </p:sp>
      <p:sp>
        <p:nvSpPr>
          <p:cNvPr id="9" name="Rectángulo 8"/>
          <p:cNvSpPr/>
          <p:nvPr/>
        </p:nvSpPr>
        <p:spPr>
          <a:xfrm>
            <a:off x="699131" y="3438351"/>
            <a:ext cx="1230722" cy="338554"/>
          </a:xfrm>
          <a:prstGeom prst="rect">
            <a:avLst/>
          </a:prstGeom>
        </p:spPr>
        <p:txBody>
          <a:bodyPr wrap="none">
            <a:spAutoFit/>
          </a:bodyPr>
          <a:lstStyle/>
          <a:p>
            <a:r>
              <a:rPr lang="es-ES" sz="1600" b="1" dirty="0" smtClean="0"/>
              <a:t>6. CREDITOS</a:t>
            </a:r>
            <a:endParaRPr lang="es-CO" sz="1600" b="1" dirty="0"/>
          </a:p>
        </p:txBody>
      </p:sp>
      <p:graphicFrame>
        <p:nvGraphicFramePr>
          <p:cNvPr id="11" name="Tabla 10"/>
          <p:cNvGraphicFramePr>
            <a:graphicFrameLocks noGrp="1"/>
          </p:cNvGraphicFramePr>
          <p:nvPr>
            <p:extLst>
              <p:ext uri="{D42A27DB-BD31-4B8C-83A1-F6EECF244321}">
                <p14:modId xmlns:p14="http://schemas.microsoft.com/office/powerpoint/2010/main" val="725259541"/>
              </p:ext>
            </p:extLst>
          </p:nvPr>
        </p:nvGraphicFramePr>
        <p:xfrm>
          <a:off x="699131" y="1205757"/>
          <a:ext cx="10855560" cy="2123440"/>
        </p:xfrm>
        <a:graphic>
          <a:graphicData uri="http://schemas.openxmlformats.org/drawingml/2006/table">
            <a:tbl>
              <a:tblPr firstRow="1" bandRow="1">
                <a:tableStyleId>{5C22544A-7EE6-4342-B048-85BDC9FD1C3A}</a:tableStyleId>
              </a:tblPr>
              <a:tblGrid>
                <a:gridCol w="2171112">
                  <a:extLst>
                    <a:ext uri="{9D8B030D-6E8A-4147-A177-3AD203B41FA5}">
                      <a16:colId xmlns:a16="http://schemas.microsoft.com/office/drawing/2014/main" xmlns="" val="3150320579"/>
                    </a:ext>
                  </a:extLst>
                </a:gridCol>
                <a:gridCol w="2171112">
                  <a:extLst>
                    <a:ext uri="{9D8B030D-6E8A-4147-A177-3AD203B41FA5}">
                      <a16:colId xmlns:a16="http://schemas.microsoft.com/office/drawing/2014/main" xmlns="" val="2368259616"/>
                    </a:ext>
                  </a:extLst>
                </a:gridCol>
                <a:gridCol w="2171112">
                  <a:extLst>
                    <a:ext uri="{9D8B030D-6E8A-4147-A177-3AD203B41FA5}">
                      <a16:colId xmlns:a16="http://schemas.microsoft.com/office/drawing/2014/main" xmlns="" val="589486360"/>
                    </a:ext>
                  </a:extLst>
                </a:gridCol>
                <a:gridCol w="2171112">
                  <a:extLst>
                    <a:ext uri="{9D8B030D-6E8A-4147-A177-3AD203B41FA5}">
                      <a16:colId xmlns:a16="http://schemas.microsoft.com/office/drawing/2014/main" xmlns="" val="2807114532"/>
                    </a:ext>
                  </a:extLst>
                </a:gridCol>
                <a:gridCol w="2171112">
                  <a:extLst>
                    <a:ext uri="{9D8B030D-6E8A-4147-A177-3AD203B41FA5}">
                      <a16:colId xmlns:a16="http://schemas.microsoft.com/office/drawing/2014/main" xmlns="" val="352961673"/>
                    </a:ext>
                  </a:extLst>
                </a:gridCol>
              </a:tblGrid>
              <a:tr h="370840">
                <a:tc>
                  <a:txBody>
                    <a:bodyPr/>
                    <a:lstStyle/>
                    <a:p>
                      <a:pPr algn="ctr"/>
                      <a:r>
                        <a:rPr lang="es-ES" dirty="0" smtClean="0"/>
                        <a:t>Fecha</a:t>
                      </a:r>
                      <a:endParaRPr lang="es-CO" dirty="0"/>
                    </a:p>
                  </a:txBody>
                  <a:tcPr anchor="ctr"/>
                </a:tc>
                <a:tc>
                  <a:txBody>
                    <a:bodyPr/>
                    <a:lstStyle/>
                    <a:p>
                      <a:pPr algn="ctr"/>
                      <a:r>
                        <a:rPr lang="es-ES" dirty="0" smtClean="0"/>
                        <a:t>Versión </a:t>
                      </a:r>
                      <a:endParaRPr lang="es-CO" dirty="0"/>
                    </a:p>
                  </a:txBody>
                  <a:tcPr anchor="ctr"/>
                </a:tc>
                <a:tc>
                  <a:txBody>
                    <a:bodyPr/>
                    <a:lstStyle/>
                    <a:p>
                      <a:pPr algn="ctr"/>
                      <a:r>
                        <a:rPr lang="es-ES" dirty="0" smtClean="0"/>
                        <a:t>Cambios Introducidos</a:t>
                      </a:r>
                      <a:endParaRPr lang="es-CO" dirty="0"/>
                    </a:p>
                  </a:txBody>
                  <a:tcPr anchor="ctr"/>
                </a:tc>
                <a:tc>
                  <a:txBody>
                    <a:bodyPr/>
                    <a:lstStyle/>
                    <a:p>
                      <a:pPr algn="ctr"/>
                      <a:r>
                        <a:rPr lang="es-ES" dirty="0" smtClean="0"/>
                        <a:t>Cambios Introducidos</a:t>
                      </a:r>
                      <a:endParaRPr lang="es-CO" dirty="0"/>
                    </a:p>
                  </a:txBody>
                  <a:tcPr anchor="ctr"/>
                </a:tc>
                <a:tc>
                  <a:txBody>
                    <a:bodyPr/>
                    <a:lstStyle/>
                    <a:p>
                      <a:pPr algn="ctr"/>
                      <a:r>
                        <a:rPr lang="es-ES" dirty="0" smtClean="0"/>
                        <a:t>Origen</a:t>
                      </a:r>
                      <a:endParaRPr lang="es-CO" dirty="0"/>
                    </a:p>
                  </a:txBody>
                  <a:tcPr anchor="ctr"/>
                </a:tc>
                <a:extLst>
                  <a:ext uri="{0D108BD9-81ED-4DB2-BD59-A6C34878D82A}">
                    <a16:rowId xmlns:a16="http://schemas.microsoft.com/office/drawing/2014/main" xmlns="" val="1962448455"/>
                  </a:ext>
                </a:extLst>
              </a:tr>
              <a:tr h="370840">
                <a:tc>
                  <a:txBody>
                    <a:bodyPr/>
                    <a:lstStyle/>
                    <a:p>
                      <a:pPr marL="0" algn="l" defTabSz="914400" rtl="0" eaLnBrk="1" latinLnBrk="0" hangingPunct="1">
                        <a:lnSpc>
                          <a:spcPct val="115000"/>
                        </a:lnSpc>
                        <a:spcAft>
                          <a:spcPts val="0"/>
                        </a:spcAft>
                        <a:tabLst>
                          <a:tab pos="2806065" algn="ctr"/>
                          <a:tab pos="5612130" algn="r"/>
                        </a:tabLst>
                      </a:pPr>
                      <a:r>
                        <a:rPr lang="es-ES" sz="800" kern="1200" dirty="0" smtClean="0">
                          <a:effectLst/>
                        </a:rPr>
                        <a:t>27/12/2013</a:t>
                      </a:r>
                      <a:endParaRPr lang="es-CO" sz="800" b="1" kern="1200" dirty="0">
                        <a:solidFill>
                          <a:schemeClr val="tx1"/>
                        </a:solidFill>
                        <a:effectLst/>
                        <a:latin typeface="+mn-lt"/>
                        <a:ea typeface="+mn-ea"/>
                        <a:cs typeface="+mn-cs"/>
                      </a:endParaRPr>
                    </a:p>
                  </a:txBody>
                  <a:tcPr marL="71755" marR="68580" marT="36195" marB="36195"/>
                </a:tc>
                <a:tc>
                  <a:txBody>
                    <a:bodyPr/>
                    <a:lstStyle/>
                    <a:p>
                      <a:pPr marL="0" algn="l" defTabSz="914400" rtl="0" eaLnBrk="1" latinLnBrk="0" hangingPunct="1">
                        <a:lnSpc>
                          <a:spcPct val="115000"/>
                        </a:lnSpc>
                        <a:spcAft>
                          <a:spcPts val="0"/>
                        </a:spcAft>
                        <a:tabLst>
                          <a:tab pos="2806065" algn="ctr"/>
                          <a:tab pos="5612130" algn="r"/>
                        </a:tabLst>
                      </a:pPr>
                      <a:r>
                        <a:rPr lang="es-ES" sz="800" kern="1200" dirty="0">
                          <a:effectLst/>
                        </a:rPr>
                        <a:t>01</a:t>
                      </a:r>
                      <a:endParaRPr lang="es-CO" sz="800" b="1" kern="1200" dirty="0">
                        <a:solidFill>
                          <a:schemeClr val="tx1"/>
                        </a:solidFill>
                        <a:effectLst/>
                        <a:latin typeface="+mn-lt"/>
                        <a:ea typeface="+mn-ea"/>
                        <a:cs typeface="+mn-cs"/>
                      </a:endParaRPr>
                    </a:p>
                  </a:txBody>
                  <a:tcPr marL="71755" marR="68580" marT="36195" marB="36195"/>
                </a:tc>
                <a:tc>
                  <a:txBody>
                    <a:bodyPr/>
                    <a:lstStyle/>
                    <a:p>
                      <a:pPr marL="0" algn="l" defTabSz="914400" rtl="0" eaLnBrk="1" latinLnBrk="0" hangingPunct="1">
                        <a:lnSpc>
                          <a:spcPct val="115000"/>
                        </a:lnSpc>
                        <a:spcAft>
                          <a:spcPts val="0"/>
                        </a:spcAft>
                        <a:tabLst>
                          <a:tab pos="2806065" algn="ctr"/>
                          <a:tab pos="5612130" algn="r"/>
                        </a:tabLst>
                      </a:pPr>
                      <a:r>
                        <a:rPr lang="es-ES" sz="800" kern="1200" dirty="0" smtClean="0">
                          <a:effectLst/>
                        </a:rPr>
                        <a:t>Creación del documento </a:t>
                      </a:r>
                      <a:endParaRPr lang="es-CO" sz="800" b="1" kern="1200" dirty="0">
                        <a:solidFill>
                          <a:schemeClr val="tx1"/>
                        </a:solidFill>
                        <a:effectLst/>
                        <a:latin typeface="+mn-lt"/>
                        <a:ea typeface="+mn-ea"/>
                        <a:cs typeface="+mn-cs"/>
                      </a:endParaRPr>
                    </a:p>
                  </a:txBody>
                  <a:tcPr marL="71755" marR="68580" marT="36195" marB="36195"/>
                </a:tc>
                <a:tc>
                  <a:txBody>
                    <a:bodyPr/>
                    <a:lstStyle/>
                    <a:p>
                      <a:pPr marL="0" algn="l" defTabSz="914400" rtl="0" eaLnBrk="1" latinLnBrk="0" hangingPunct="1">
                        <a:lnSpc>
                          <a:spcPct val="115000"/>
                        </a:lnSpc>
                        <a:spcAft>
                          <a:spcPts val="0"/>
                        </a:spcAft>
                        <a:tabLst>
                          <a:tab pos="2806065" algn="ctr"/>
                          <a:tab pos="5612130" algn="r"/>
                        </a:tabLst>
                      </a:pPr>
                      <a:r>
                        <a:rPr lang="es-CO" sz="800" kern="1200" dirty="0">
                          <a:effectLst/>
                        </a:rPr>
                        <a:t> </a:t>
                      </a:r>
                      <a:endParaRPr lang="es-CO" sz="800" b="1" kern="1200" dirty="0">
                        <a:solidFill>
                          <a:schemeClr val="tx1"/>
                        </a:solidFill>
                        <a:effectLst/>
                        <a:latin typeface="+mn-lt"/>
                        <a:ea typeface="+mn-ea"/>
                        <a:cs typeface="+mn-cs"/>
                      </a:endParaRPr>
                    </a:p>
                  </a:txBody>
                  <a:tcPr marL="68580" marR="68580" marT="0" marB="0" anchor="ctr"/>
                </a:tc>
                <a:tc>
                  <a:txBody>
                    <a:bodyPr/>
                    <a:lstStyle/>
                    <a:p>
                      <a:pPr marL="0" algn="l" defTabSz="914400" rtl="0" eaLnBrk="1" latinLnBrk="0" hangingPunct="1">
                        <a:lnSpc>
                          <a:spcPct val="115000"/>
                        </a:lnSpc>
                        <a:spcAft>
                          <a:spcPts val="0"/>
                        </a:spcAft>
                        <a:tabLst>
                          <a:tab pos="2806065" algn="ctr"/>
                          <a:tab pos="5612130" algn="r"/>
                        </a:tabLst>
                      </a:pPr>
                      <a:r>
                        <a:rPr lang="es-CO" sz="800" kern="1200" dirty="0">
                          <a:effectLst/>
                        </a:rPr>
                        <a:t> </a:t>
                      </a:r>
                      <a:endParaRPr lang="es-CO" sz="800" b="1" kern="1200" dirty="0">
                        <a:solidFill>
                          <a:schemeClr val="tx1"/>
                        </a:solidFill>
                        <a:effectLst/>
                        <a:latin typeface="+mn-lt"/>
                        <a:ea typeface="+mn-ea"/>
                        <a:cs typeface="+mn-cs"/>
                      </a:endParaRPr>
                    </a:p>
                  </a:txBody>
                  <a:tcPr marL="68580" marR="68580" marT="0" marB="0" anchor="ctr"/>
                </a:tc>
                <a:extLst>
                  <a:ext uri="{0D108BD9-81ED-4DB2-BD59-A6C34878D82A}">
                    <a16:rowId xmlns:a16="http://schemas.microsoft.com/office/drawing/2014/main" xmlns="" val="1923776826"/>
                  </a:ext>
                </a:extLst>
              </a:tr>
              <a:tr h="370840">
                <a:tc>
                  <a:txBody>
                    <a:bodyPr/>
                    <a:lstStyle/>
                    <a:p>
                      <a:pPr marL="0" algn="l" defTabSz="914400" rtl="0" eaLnBrk="1" latinLnBrk="0" hangingPunct="1">
                        <a:lnSpc>
                          <a:spcPct val="115000"/>
                        </a:lnSpc>
                        <a:spcAft>
                          <a:spcPts val="0"/>
                        </a:spcAft>
                        <a:tabLst>
                          <a:tab pos="2806065" algn="ctr"/>
                          <a:tab pos="5612130" algn="r"/>
                        </a:tabLst>
                      </a:pPr>
                      <a:r>
                        <a:rPr lang="es-ES" sz="800" kern="1200" dirty="0" smtClean="0">
                          <a:effectLst/>
                        </a:rPr>
                        <a:t>29/12/2016</a:t>
                      </a:r>
                    </a:p>
                  </a:txBody>
                  <a:tcPr marL="71755" marR="68580" marT="36195" marB="36195" anchor="ctr"/>
                </a:tc>
                <a:tc>
                  <a:txBody>
                    <a:bodyPr/>
                    <a:lstStyle/>
                    <a:p>
                      <a:pPr marL="0" algn="l" defTabSz="914400" rtl="0" eaLnBrk="1" latinLnBrk="0" hangingPunct="1">
                        <a:lnSpc>
                          <a:spcPct val="115000"/>
                        </a:lnSpc>
                        <a:spcAft>
                          <a:spcPts val="0"/>
                        </a:spcAft>
                        <a:tabLst>
                          <a:tab pos="2806065" algn="ctr"/>
                          <a:tab pos="5612130" algn="r"/>
                        </a:tabLst>
                      </a:pPr>
                      <a:r>
                        <a:rPr lang="es-ES" sz="800" kern="1200" dirty="0">
                          <a:effectLst/>
                        </a:rPr>
                        <a:t>02</a:t>
                      </a:r>
                      <a:endParaRPr lang="es-CO" sz="800" b="1" kern="1200" dirty="0">
                        <a:solidFill>
                          <a:schemeClr val="tx1"/>
                        </a:solidFill>
                        <a:effectLst/>
                        <a:latin typeface="+mn-lt"/>
                        <a:ea typeface="+mn-ea"/>
                        <a:cs typeface="+mn-cs"/>
                      </a:endParaRPr>
                    </a:p>
                  </a:txBody>
                  <a:tcPr marL="71755" marR="68580" marT="36195" marB="36195" anchor="ctr"/>
                </a:tc>
                <a:tc>
                  <a:txBody>
                    <a:bodyPr/>
                    <a:lstStyle/>
                    <a:p>
                      <a:pPr marL="0" algn="l" defTabSz="914400" rtl="0" eaLnBrk="1" latinLnBrk="0" hangingPunct="1">
                        <a:lnSpc>
                          <a:spcPct val="115000"/>
                        </a:lnSpc>
                        <a:spcAft>
                          <a:spcPts val="0"/>
                        </a:spcAft>
                        <a:tabLst>
                          <a:tab pos="2806065" algn="ctr"/>
                          <a:tab pos="5612130" algn="r"/>
                        </a:tabLst>
                      </a:pPr>
                      <a:r>
                        <a:rPr lang="es-ES" sz="800" kern="1200" dirty="0" smtClean="0">
                          <a:effectLst/>
                        </a:rPr>
                        <a:t>Actualización del documento </a:t>
                      </a:r>
                      <a:endParaRPr lang="es-CO" sz="800" b="1" kern="1200" dirty="0">
                        <a:solidFill>
                          <a:schemeClr val="tx1"/>
                        </a:solidFill>
                        <a:effectLst/>
                        <a:latin typeface="+mn-lt"/>
                        <a:ea typeface="+mn-ea"/>
                        <a:cs typeface="+mn-cs"/>
                      </a:endParaRPr>
                    </a:p>
                  </a:txBody>
                  <a:tcPr marL="71755" marR="68580" marT="36195" marB="36195"/>
                </a:tc>
                <a:tc>
                  <a:txBody>
                    <a:bodyPr/>
                    <a:lstStyle/>
                    <a:p>
                      <a:pPr marL="0" algn="l" defTabSz="914400" rtl="0" eaLnBrk="1" latinLnBrk="0" hangingPunct="1">
                        <a:lnSpc>
                          <a:spcPct val="115000"/>
                        </a:lnSpc>
                        <a:spcAft>
                          <a:spcPts val="0"/>
                        </a:spcAft>
                        <a:tabLst>
                          <a:tab pos="2806065" algn="ctr"/>
                          <a:tab pos="5612130" algn="r"/>
                        </a:tabLst>
                      </a:pPr>
                      <a:endParaRPr lang="es-CO" sz="800" b="1" kern="1200" dirty="0">
                        <a:solidFill>
                          <a:schemeClr val="tx1"/>
                        </a:solidFill>
                        <a:effectLst/>
                        <a:latin typeface="+mn-lt"/>
                        <a:ea typeface="+mn-ea"/>
                        <a:cs typeface="+mn-cs"/>
                      </a:endParaRPr>
                    </a:p>
                  </a:txBody>
                  <a:tcPr marL="68580" marR="68580" marT="0" marB="0" anchor="ctr"/>
                </a:tc>
                <a:tc>
                  <a:txBody>
                    <a:bodyPr/>
                    <a:lstStyle/>
                    <a:p>
                      <a:pPr marL="0" algn="l" defTabSz="914400" rtl="0" eaLnBrk="1" latinLnBrk="0" hangingPunct="1">
                        <a:lnSpc>
                          <a:spcPct val="115000"/>
                        </a:lnSpc>
                        <a:spcAft>
                          <a:spcPts val="0"/>
                        </a:spcAft>
                        <a:tabLst>
                          <a:tab pos="2806065" algn="ctr"/>
                          <a:tab pos="5612130" algn="r"/>
                        </a:tabLst>
                      </a:pPr>
                      <a:endParaRPr lang="es-CO" sz="800" b="1" kern="1200" dirty="0">
                        <a:solidFill>
                          <a:schemeClr val="tx1"/>
                        </a:solidFill>
                        <a:effectLst/>
                        <a:latin typeface="+mn-lt"/>
                        <a:ea typeface="+mn-ea"/>
                        <a:cs typeface="+mn-cs"/>
                      </a:endParaRPr>
                    </a:p>
                  </a:txBody>
                  <a:tcPr marL="68580" marR="68580" marT="0" marB="0" anchor="ctr"/>
                </a:tc>
                <a:extLst>
                  <a:ext uri="{0D108BD9-81ED-4DB2-BD59-A6C34878D82A}">
                    <a16:rowId xmlns:a16="http://schemas.microsoft.com/office/drawing/2014/main" xmlns="" val="2660634977"/>
                  </a:ext>
                </a:extLst>
              </a:tr>
              <a:tr h="370840">
                <a:tc>
                  <a:txBody>
                    <a:bodyPr/>
                    <a:lstStyle/>
                    <a:p>
                      <a:pPr marL="0" algn="l" defTabSz="914400" rtl="0" eaLnBrk="1" latinLnBrk="0" hangingPunct="1">
                        <a:lnSpc>
                          <a:spcPct val="115000"/>
                        </a:lnSpc>
                        <a:spcAft>
                          <a:spcPts val="0"/>
                        </a:spcAft>
                        <a:tabLst>
                          <a:tab pos="2806065" algn="ctr"/>
                          <a:tab pos="5612130" algn="r"/>
                        </a:tabLst>
                      </a:pPr>
                      <a:r>
                        <a:rPr lang="es-CO" sz="800" b="0" kern="1200" dirty="0" smtClean="0">
                          <a:solidFill>
                            <a:schemeClr val="tx1"/>
                          </a:solidFill>
                          <a:effectLst/>
                          <a:latin typeface="+mn-lt"/>
                          <a:ea typeface="+mn-ea"/>
                          <a:cs typeface="+mn-cs"/>
                        </a:rPr>
                        <a:t>27/10/2020</a:t>
                      </a:r>
                      <a:endParaRPr lang="es-CO" sz="800" b="0" kern="1200" dirty="0">
                        <a:solidFill>
                          <a:schemeClr val="tx1"/>
                        </a:solidFill>
                        <a:effectLst/>
                        <a:latin typeface="+mn-lt"/>
                        <a:ea typeface="+mn-ea"/>
                        <a:cs typeface="+mn-cs"/>
                      </a:endParaRPr>
                    </a:p>
                  </a:txBody>
                  <a:tcPr marL="71755" marR="68580" marT="36195" marB="36195" anchor="ctr"/>
                </a:tc>
                <a:tc>
                  <a:txBody>
                    <a:bodyPr/>
                    <a:lstStyle/>
                    <a:p>
                      <a:pPr marL="0" algn="l" defTabSz="914400" rtl="0" eaLnBrk="1" latinLnBrk="0" hangingPunct="1">
                        <a:lnSpc>
                          <a:spcPct val="115000"/>
                        </a:lnSpc>
                        <a:spcAft>
                          <a:spcPts val="0"/>
                        </a:spcAft>
                        <a:tabLst>
                          <a:tab pos="2806065" algn="ctr"/>
                          <a:tab pos="5612130" algn="r"/>
                        </a:tabLst>
                      </a:pPr>
                      <a:r>
                        <a:rPr lang="es-CO" sz="800" b="0" kern="1200" dirty="0" smtClean="0">
                          <a:solidFill>
                            <a:schemeClr val="tx1"/>
                          </a:solidFill>
                          <a:effectLst/>
                          <a:latin typeface="+mn-lt"/>
                          <a:ea typeface="+mn-ea"/>
                          <a:cs typeface="+mn-cs"/>
                        </a:rPr>
                        <a:t>03</a:t>
                      </a:r>
                      <a:endParaRPr lang="es-CO" sz="800" b="0" kern="1200" dirty="0">
                        <a:solidFill>
                          <a:schemeClr val="tx1"/>
                        </a:solidFill>
                        <a:effectLst/>
                        <a:latin typeface="+mn-lt"/>
                        <a:ea typeface="+mn-ea"/>
                        <a:cs typeface="+mn-cs"/>
                      </a:endParaRPr>
                    </a:p>
                  </a:txBody>
                  <a:tcPr marL="71755" marR="68580" marT="36195" marB="36195" anchor="ctr"/>
                </a:tc>
                <a:tc>
                  <a:txBody>
                    <a:bodyPr/>
                    <a:lstStyle/>
                    <a:p>
                      <a:pPr marL="0" marR="0" lvl="0" indent="0" algn="l" defTabSz="914400" rtl="0" eaLnBrk="1" fontAlgn="auto" latinLnBrk="0" hangingPunct="1">
                        <a:lnSpc>
                          <a:spcPct val="115000"/>
                        </a:lnSpc>
                        <a:spcBef>
                          <a:spcPts val="0"/>
                        </a:spcBef>
                        <a:spcAft>
                          <a:spcPts val="0"/>
                        </a:spcAft>
                        <a:buClrTx/>
                        <a:buSzTx/>
                        <a:buFontTx/>
                        <a:buNone/>
                        <a:tabLst>
                          <a:tab pos="2806065" algn="ctr"/>
                          <a:tab pos="5612130" algn="r"/>
                        </a:tabLst>
                        <a:defRPr/>
                      </a:pPr>
                      <a:r>
                        <a:rPr lang="es-ES" sz="800" kern="1200" dirty="0" smtClean="0">
                          <a:effectLst/>
                        </a:rPr>
                        <a:t>Actualización del </a:t>
                      </a:r>
                      <a:r>
                        <a:rPr lang="es-ES" sz="800" kern="1200" smtClean="0">
                          <a:effectLst/>
                        </a:rPr>
                        <a:t>documento </a:t>
                      </a:r>
                      <a:endParaRPr lang="es-CO" sz="800" b="1" kern="1200" dirty="0" smtClean="0">
                        <a:solidFill>
                          <a:schemeClr val="tx1"/>
                        </a:solidFill>
                        <a:effectLst/>
                        <a:latin typeface="+mn-lt"/>
                        <a:ea typeface="+mn-ea"/>
                        <a:cs typeface="+mn-cs"/>
                      </a:endParaRPr>
                    </a:p>
                  </a:txBody>
                  <a:tcPr marL="71755" marR="68580" marT="36195" marB="36195"/>
                </a:tc>
                <a:tc>
                  <a:txBody>
                    <a:bodyPr/>
                    <a:lstStyle/>
                    <a:p>
                      <a:pPr marL="0" algn="l" defTabSz="914400" rtl="0" eaLnBrk="1" latinLnBrk="0" hangingPunct="1">
                        <a:lnSpc>
                          <a:spcPct val="115000"/>
                        </a:lnSpc>
                        <a:spcAft>
                          <a:spcPts val="0"/>
                        </a:spcAft>
                        <a:tabLst>
                          <a:tab pos="2806065" algn="ctr"/>
                          <a:tab pos="5612130" algn="r"/>
                        </a:tabLst>
                      </a:pPr>
                      <a:r>
                        <a:rPr lang="es-ES" sz="800" b="0" kern="1200" dirty="0" smtClean="0">
                          <a:solidFill>
                            <a:schemeClr val="tx1"/>
                          </a:solidFill>
                          <a:effectLst/>
                          <a:latin typeface="+mn-lt"/>
                          <a:ea typeface="+mn-ea"/>
                          <a:cs typeface="+mn-cs"/>
                        </a:rPr>
                        <a:t>MEJORA</a:t>
                      </a:r>
                      <a:endParaRPr lang="es-CO" sz="800" b="0" kern="1200" dirty="0">
                        <a:solidFill>
                          <a:schemeClr val="tx1"/>
                        </a:solidFill>
                        <a:effectLst/>
                        <a:latin typeface="+mn-lt"/>
                        <a:ea typeface="+mn-ea"/>
                        <a:cs typeface="+mn-cs"/>
                      </a:endParaRPr>
                    </a:p>
                  </a:txBody>
                  <a:tcPr marL="68580" marR="68580" marT="0" marB="0" anchor="ctr"/>
                </a:tc>
                <a:tc>
                  <a:txBody>
                    <a:bodyPr/>
                    <a:lstStyle/>
                    <a:p>
                      <a:pPr marL="0" algn="l" defTabSz="914400" rtl="0" eaLnBrk="1" latinLnBrk="0" hangingPunct="1">
                        <a:lnSpc>
                          <a:spcPct val="115000"/>
                        </a:lnSpc>
                        <a:spcAft>
                          <a:spcPts val="0"/>
                        </a:spcAft>
                        <a:tabLst>
                          <a:tab pos="2806065" algn="ctr"/>
                          <a:tab pos="5612130" algn="r"/>
                        </a:tabLst>
                      </a:pPr>
                      <a:endParaRPr lang="es-CO" sz="800" b="1" kern="1200" dirty="0">
                        <a:solidFill>
                          <a:schemeClr val="tx1"/>
                        </a:solidFill>
                        <a:effectLst/>
                        <a:latin typeface="+mn-lt"/>
                        <a:ea typeface="+mn-ea"/>
                        <a:cs typeface="+mn-cs"/>
                      </a:endParaRPr>
                    </a:p>
                  </a:txBody>
                  <a:tcPr marL="68580" marR="68580" marT="0" marB="0" anchor="ctr"/>
                </a:tc>
                <a:extLst>
                  <a:ext uri="{0D108BD9-81ED-4DB2-BD59-A6C34878D82A}">
                    <a16:rowId xmlns:a16="http://schemas.microsoft.com/office/drawing/2014/main" xmlns="" val="3940698396"/>
                  </a:ext>
                </a:extLst>
              </a:tr>
              <a:tr h="370840">
                <a:tc>
                  <a:txBody>
                    <a:bodyPr/>
                    <a:lstStyle/>
                    <a:p>
                      <a:pPr marL="0" algn="l" defTabSz="914400" rtl="0" eaLnBrk="1" latinLnBrk="0" hangingPunct="1">
                        <a:lnSpc>
                          <a:spcPct val="115000"/>
                        </a:lnSpc>
                        <a:spcAft>
                          <a:spcPts val="0"/>
                        </a:spcAft>
                        <a:tabLst>
                          <a:tab pos="2806065" algn="ctr"/>
                          <a:tab pos="5612130" algn="r"/>
                        </a:tabLst>
                      </a:pPr>
                      <a:r>
                        <a:rPr lang="es-CO" sz="800" b="0" kern="1200" dirty="0" smtClean="0">
                          <a:solidFill>
                            <a:schemeClr val="tx1"/>
                          </a:solidFill>
                          <a:effectLst/>
                          <a:latin typeface="+mn-lt"/>
                          <a:ea typeface="+mn-ea"/>
                          <a:cs typeface="+mn-cs"/>
                        </a:rPr>
                        <a:t>01-10-2024</a:t>
                      </a:r>
                      <a:endParaRPr lang="es-CO" sz="800" b="0" kern="1200" dirty="0">
                        <a:solidFill>
                          <a:schemeClr val="tx1"/>
                        </a:solidFill>
                        <a:effectLst/>
                        <a:latin typeface="+mn-lt"/>
                        <a:ea typeface="+mn-ea"/>
                        <a:cs typeface="+mn-cs"/>
                      </a:endParaRPr>
                    </a:p>
                  </a:txBody>
                  <a:tcPr marL="71755" marR="68580" marT="36195" marB="36195" anchor="ctr"/>
                </a:tc>
                <a:tc>
                  <a:txBody>
                    <a:bodyPr/>
                    <a:lstStyle/>
                    <a:p>
                      <a:pPr marL="0" algn="l" defTabSz="914400" rtl="0" eaLnBrk="1" latinLnBrk="0" hangingPunct="1">
                        <a:lnSpc>
                          <a:spcPct val="115000"/>
                        </a:lnSpc>
                        <a:spcAft>
                          <a:spcPts val="0"/>
                        </a:spcAft>
                        <a:tabLst>
                          <a:tab pos="2806065" algn="ctr"/>
                          <a:tab pos="5612130" algn="r"/>
                        </a:tabLst>
                      </a:pPr>
                      <a:r>
                        <a:rPr lang="es-CO" sz="800" b="0" kern="1200" dirty="0" smtClean="0">
                          <a:solidFill>
                            <a:schemeClr val="tx1"/>
                          </a:solidFill>
                          <a:effectLst/>
                          <a:latin typeface="+mn-lt"/>
                          <a:ea typeface="+mn-ea"/>
                          <a:cs typeface="+mn-cs"/>
                        </a:rPr>
                        <a:t>04</a:t>
                      </a:r>
                      <a:endParaRPr lang="es-CO" sz="800" b="0" kern="1200" dirty="0">
                        <a:solidFill>
                          <a:schemeClr val="tx1"/>
                        </a:solidFill>
                        <a:effectLst/>
                        <a:latin typeface="+mn-lt"/>
                        <a:ea typeface="+mn-ea"/>
                        <a:cs typeface="+mn-cs"/>
                      </a:endParaRPr>
                    </a:p>
                  </a:txBody>
                  <a:tcPr marL="71755" marR="68580" marT="36195" marB="36195" anchor="ctr"/>
                </a:tc>
                <a:tc>
                  <a:txBody>
                    <a:bodyPr/>
                    <a:lstStyle/>
                    <a:p>
                      <a:pPr marL="0" algn="l" defTabSz="914400" rtl="0" eaLnBrk="1" latinLnBrk="0" hangingPunct="1">
                        <a:lnSpc>
                          <a:spcPct val="115000"/>
                        </a:lnSpc>
                        <a:spcAft>
                          <a:spcPts val="0"/>
                        </a:spcAft>
                        <a:tabLst>
                          <a:tab pos="2806065" algn="ctr"/>
                          <a:tab pos="5612130" algn="r"/>
                        </a:tabLst>
                      </a:pPr>
                      <a:r>
                        <a:rPr lang="es-CO" sz="800" b="1" kern="1200" dirty="0" smtClean="0">
                          <a:solidFill>
                            <a:schemeClr val="tx1"/>
                          </a:solidFill>
                          <a:effectLst/>
                          <a:latin typeface="+mn-lt"/>
                          <a:ea typeface="+mn-ea"/>
                          <a:cs typeface="+mn-cs"/>
                        </a:rPr>
                        <a:t>Actualización de la plataforma estratégica y alineación con el plan de desarrollo distrital </a:t>
                      </a:r>
                      <a:endParaRPr lang="es-CO" sz="800" b="1" kern="1200" dirty="0">
                        <a:solidFill>
                          <a:schemeClr val="tx1"/>
                        </a:solidFill>
                        <a:effectLst/>
                        <a:latin typeface="+mn-lt"/>
                        <a:ea typeface="+mn-ea"/>
                        <a:cs typeface="+mn-cs"/>
                      </a:endParaRPr>
                    </a:p>
                  </a:txBody>
                  <a:tcPr marL="71755" marR="68580" marT="36195" marB="36195"/>
                </a:tc>
                <a:tc>
                  <a:txBody>
                    <a:bodyPr/>
                    <a:lstStyle/>
                    <a:p>
                      <a:pPr marL="0" algn="l" defTabSz="914400" rtl="0" eaLnBrk="1" latinLnBrk="0" hangingPunct="1">
                        <a:lnSpc>
                          <a:spcPct val="115000"/>
                        </a:lnSpc>
                        <a:spcAft>
                          <a:spcPts val="0"/>
                        </a:spcAft>
                        <a:tabLst>
                          <a:tab pos="2806065" algn="ctr"/>
                          <a:tab pos="5612130" algn="r"/>
                        </a:tabLst>
                      </a:pPr>
                      <a:r>
                        <a:rPr lang="es-ES" sz="800" b="0" kern="1200" dirty="0" smtClean="0">
                          <a:solidFill>
                            <a:schemeClr val="tx1"/>
                          </a:solidFill>
                          <a:effectLst/>
                          <a:latin typeface="+mn-lt"/>
                          <a:ea typeface="+mn-ea"/>
                          <a:cs typeface="+mn-cs"/>
                        </a:rPr>
                        <a:t>MEJORA</a:t>
                      </a:r>
                      <a:endParaRPr lang="es-CO" sz="800" b="0" kern="1200" dirty="0">
                        <a:solidFill>
                          <a:schemeClr val="tx1"/>
                        </a:solidFill>
                        <a:effectLst/>
                        <a:latin typeface="+mn-lt"/>
                        <a:ea typeface="+mn-ea"/>
                        <a:cs typeface="+mn-cs"/>
                      </a:endParaRPr>
                    </a:p>
                  </a:txBody>
                  <a:tcPr marL="68580" marR="68580" marT="0" marB="0" anchor="ctr"/>
                </a:tc>
                <a:tc>
                  <a:txBody>
                    <a:bodyPr/>
                    <a:lstStyle/>
                    <a:p>
                      <a:pPr marL="0" algn="l" defTabSz="914400" rtl="0" eaLnBrk="1" latinLnBrk="0" hangingPunct="1">
                        <a:lnSpc>
                          <a:spcPct val="115000"/>
                        </a:lnSpc>
                        <a:spcAft>
                          <a:spcPts val="0"/>
                        </a:spcAft>
                        <a:tabLst>
                          <a:tab pos="2806065" algn="ctr"/>
                          <a:tab pos="5612130" algn="r"/>
                        </a:tabLst>
                      </a:pPr>
                      <a:endParaRPr lang="es-CO" sz="800" b="1" kern="1200" dirty="0">
                        <a:solidFill>
                          <a:schemeClr val="tx1"/>
                        </a:solidFill>
                        <a:effectLst/>
                        <a:latin typeface="+mn-lt"/>
                        <a:ea typeface="+mn-ea"/>
                        <a:cs typeface="+mn-cs"/>
                      </a:endParaRPr>
                    </a:p>
                  </a:txBody>
                  <a:tcPr marL="68580" marR="68580" marT="0" marB="0" anchor="ctr"/>
                </a:tc>
                <a:extLst>
                  <a:ext uri="{0D108BD9-81ED-4DB2-BD59-A6C34878D82A}">
                    <a16:rowId xmlns:a16="http://schemas.microsoft.com/office/drawing/2014/main" xmlns="" val="3676628315"/>
                  </a:ext>
                </a:extLst>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110493579"/>
              </p:ext>
            </p:extLst>
          </p:nvPr>
        </p:nvGraphicFramePr>
        <p:xfrm>
          <a:off x="699132" y="3958469"/>
          <a:ext cx="10855560" cy="1112520"/>
        </p:xfrm>
        <a:graphic>
          <a:graphicData uri="http://schemas.openxmlformats.org/drawingml/2006/table">
            <a:tbl>
              <a:tblPr firstRow="1" bandRow="1">
                <a:tableStyleId>{5C22544A-7EE6-4342-B048-85BDC9FD1C3A}</a:tableStyleId>
              </a:tblPr>
              <a:tblGrid>
                <a:gridCol w="3618520">
                  <a:extLst>
                    <a:ext uri="{9D8B030D-6E8A-4147-A177-3AD203B41FA5}">
                      <a16:colId xmlns:a16="http://schemas.microsoft.com/office/drawing/2014/main" xmlns="" val="2750681870"/>
                    </a:ext>
                  </a:extLst>
                </a:gridCol>
                <a:gridCol w="3618520">
                  <a:extLst>
                    <a:ext uri="{9D8B030D-6E8A-4147-A177-3AD203B41FA5}">
                      <a16:colId xmlns:a16="http://schemas.microsoft.com/office/drawing/2014/main" xmlns="" val="4047204399"/>
                    </a:ext>
                  </a:extLst>
                </a:gridCol>
                <a:gridCol w="3618520">
                  <a:extLst>
                    <a:ext uri="{9D8B030D-6E8A-4147-A177-3AD203B41FA5}">
                      <a16:colId xmlns:a16="http://schemas.microsoft.com/office/drawing/2014/main" xmlns="" val="3071540503"/>
                    </a:ext>
                  </a:extLst>
                </a:gridCol>
              </a:tblGrid>
              <a:tr h="370840">
                <a:tc>
                  <a:txBody>
                    <a:bodyPr/>
                    <a:lstStyle/>
                    <a:p>
                      <a:pPr algn="ctr"/>
                      <a:r>
                        <a:rPr lang="es-ES" dirty="0" smtClean="0"/>
                        <a:t>Elaboró</a:t>
                      </a:r>
                      <a:endParaRPr lang="es-CO" dirty="0"/>
                    </a:p>
                  </a:txBody>
                  <a:tcPr anchor="ctr"/>
                </a:tc>
                <a:tc>
                  <a:txBody>
                    <a:bodyPr/>
                    <a:lstStyle/>
                    <a:p>
                      <a:pPr algn="ctr"/>
                      <a:r>
                        <a:rPr lang="es-ES" dirty="0" smtClean="0"/>
                        <a:t>Revisó</a:t>
                      </a:r>
                      <a:endParaRPr lang="es-CO" dirty="0"/>
                    </a:p>
                  </a:txBody>
                  <a:tcPr anchor="ctr"/>
                </a:tc>
                <a:tc>
                  <a:txBody>
                    <a:bodyPr/>
                    <a:lstStyle/>
                    <a:p>
                      <a:pPr algn="ctr"/>
                      <a:r>
                        <a:rPr lang="es-ES" dirty="0" smtClean="0"/>
                        <a:t>Aprobó</a:t>
                      </a:r>
                      <a:endParaRPr lang="es-CO" dirty="0"/>
                    </a:p>
                  </a:txBody>
                  <a:tcPr anchor="ctr"/>
                </a:tc>
                <a:extLst>
                  <a:ext uri="{0D108BD9-81ED-4DB2-BD59-A6C34878D82A}">
                    <a16:rowId xmlns:a16="http://schemas.microsoft.com/office/drawing/2014/main" xmlns="" val="1498222502"/>
                  </a:ext>
                </a:extLst>
              </a:tr>
              <a:tr h="370840">
                <a:tc>
                  <a:txBody>
                    <a:bodyPr/>
                    <a:lstStyle/>
                    <a:p>
                      <a:pPr marL="0" algn="l" defTabSz="914400" rtl="0" eaLnBrk="1" latinLnBrk="0" hangingPunct="1">
                        <a:lnSpc>
                          <a:spcPct val="115000"/>
                        </a:lnSpc>
                        <a:spcAft>
                          <a:spcPts val="0"/>
                        </a:spcAft>
                        <a:tabLst>
                          <a:tab pos="2806065" algn="ctr"/>
                          <a:tab pos="5612130" algn="r"/>
                        </a:tabLst>
                      </a:pPr>
                      <a:r>
                        <a:rPr lang="es-ES" sz="800" kern="1200" dirty="0" smtClean="0">
                          <a:effectLst/>
                        </a:rPr>
                        <a:t> Andrés Fernando Ramos Chaparro.</a:t>
                      </a:r>
                    </a:p>
                    <a:p>
                      <a:pPr marL="0" algn="l" defTabSz="914400" rtl="0" eaLnBrk="1" latinLnBrk="0" hangingPunct="1">
                        <a:lnSpc>
                          <a:spcPct val="115000"/>
                        </a:lnSpc>
                        <a:spcAft>
                          <a:spcPts val="0"/>
                        </a:spcAft>
                        <a:tabLst>
                          <a:tab pos="2806065" algn="ctr"/>
                          <a:tab pos="5612130" algn="r"/>
                        </a:tabLst>
                      </a:pPr>
                      <a:r>
                        <a:rPr lang="es-ES" sz="800" kern="1200" dirty="0" smtClean="0">
                          <a:effectLst/>
                        </a:rPr>
                        <a:t> Profesional  Especializado </a:t>
                      </a:r>
                      <a:r>
                        <a:rPr lang="es-ES" sz="800" kern="1200" dirty="0">
                          <a:effectLst/>
                        </a:rPr>
                        <a:t>- Oficina Asesora de Planeación</a:t>
                      </a:r>
                      <a:endParaRPr lang="es-CO" sz="800" b="1" kern="1200" dirty="0">
                        <a:solidFill>
                          <a:schemeClr val="tx1"/>
                        </a:solidFill>
                        <a:effectLst/>
                        <a:latin typeface="+mn-lt"/>
                        <a:ea typeface="+mn-ea"/>
                        <a:cs typeface="+mn-cs"/>
                      </a:endParaRPr>
                    </a:p>
                  </a:txBody>
                  <a:tcPr marL="44450" marR="44450" marT="0" marB="0" anchor="ctr"/>
                </a:tc>
                <a:tc>
                  <a:txBody>
                    <a:bodyPr/>
                    <a:lstStyle/>
                    <a:p>
                      <a:pPr marL="0" algn="l" defTabSz="914400" rtl="0" eaLnBrk="1" latinLnBrk="0" hangingPunct="1">
                        <a:lnSpc>
                          <a:spcPct val="115000"/>
                        </a:lnSpc>
                        <a:spcAft>
                          <a:spcPts val="0"/>
                        </a:spcAft>
                        <a:tabLst>
                          <a:tab pos="2806065" algn="ctr"/>
                          <a:tab pos="5612130" algn="r"/>
                        </a:tabLst>
                      </a:pPr>
                      <a:r>
                        <a:rPr lang="es-ES" sz="800" kern="1200" dirty="0">
                          <a:effectLst/>
                        </a:rPr>
                        <a:t>Luz Patricia Quintanilla </a:t>
                      </a:r>
                      <a:r>
                        <a:rPr lang="es-ES" sz="800" kern="1200" dirty="0" smtClean="0">
                          <a:effectLst/>
                        </a:rPr>
                        <a:t>Parra.</a:t>
                      </a:r>
                    </a:p>
                    <a:p>
                      <a:pPr marL="0" algn="l" defTabSz="914400" rtl="0" eaLnBrk="1" latinLnBrk="0" hangingPunct="1">
                        <a:lnSpc>
                          <a:spcPct val="115000"/>
                        </a:lnSpc>
                        <a:spcAft>
                          <a:spcPts val="0"/>
                        </a:spcAft>
                        <a:tabLst>
                          <a:tab pos="2806065" algn="ctr"/>
                          <a:tab pos="5612130" algn="r"/>
                        </a:tabLst>
                      </a:pPr>
                      <a:r>
                        <a:rPr lang="es-ES" sz="800" kern="1200" dirty="0" smtClean="0">
                          <a:effectLst/>
                        </a:rPr>
                        <a:t>Jefa </a:t>
                      </a:r>
                      <a:r>
                        <a:rPr lang="es-ES" sz="800" kern="1200" dirty="0">
                          <a:effectLst/>
                        </a:rPr>
                        <a:t>Oficina Asesora de Planeación</a:t>
                      </a:r>
                      <a:endParaRPr lang="es-CO" sz="800" b="1" kern="1200" dirty="0">
                        <a:solidFill>
                          <a:schemeClr val="tx1"/>
                        </a:solidFill>
                        <a:effectLst/>
                        <a:latin typeface="+mn-lt"/>
                        <a:ea typeface="+mn-ea"/>
                        <a:cs typeface="+mn-cs"/>
                      </a:endParaRPr>
                    </a:p>
                  </a:txBody>
                  <a:tcPr marL="44450" marR="44450" marT="0" marB="0" anchor="ctr"/>
                </a:tc>
                <a:tc>
                  <a:txBody>
                    <a:bodyPr/>
                    <a:lstStyle/>
                    <a:p>
                      <a:pPr marL="0" algn="l" defTabSz="914400" rtl="0" eaLnBrk="1" latinLnBrk="0" hangingPunct="1">
                        <a:lnSpc>
                          <a:spcPct val="115000"/>
                        </a:lnSpc>
                        <a:spcAft>
                          <a:spcPts val="0"/>
                        </a:spcAft>
                        <a:tabLst>
                          <a:tab pos="2806065" algn="ctr"/>
                          <a:tab pos="5612130" algn="r"/>
                        </a:tabLst>
                      </a:pPr>
                      <a:r>
                        <a:rPr lang="es-ES" sz="800" kern="1200" dirty="0" smtClean="0">
                          <a:effectLst/>
                        </a:rPr>
                        <a:t>Comité Institucional de Gestión y Desempeño</a:t>
                      </a:r>
                      <a:endParaRPr lang="es-CO" sz="800" b="1" kern="1200" dirty="0">
                        <a:solidFill>
                          <a:schemeClr val="tx1"/>
                        </a:solidFill>
                        <a:effectLst/>
                        <a:latin typeface="+mn-lt"/>
                        <a:ea typeface="+mn-ea"/>
                        <a:cs typeface="+mn-cs"/>
                      </a:endParaRPr>
                    </a:p>
                  </a:txBody>
                  <a:tcPr marL="44450" marR="44450" marT="0" marB="0" anchor="ctr"/>
                </a:tc>
                <a:extLst>
                  <a:ext uri="{0D108BD9-81ED-4DB2-BD59-A6C34878D82A}">
                    <a16:rowId xmlns:a16="http://schemas.microsoft.com/office/drawing/2014/main" xmlns="" val="936617715"/>
                  </a:ext>
                </a:extLst>
              </a:tr>
              <a:tr h="370840">
                <a:tc>
                  <a:txBody>
                    <a:bodyPr/>
                    <a:lstStyle/>
                    <a:p>
                      <a:pPr marL="0" algn="l" defTabSz="914400" rtl="0" eaLnBrk="1" latinLnBrk="0" hangingPunct="1">
                        <a:lnSpc>
                          <a:spcPct val="115000"/>
                        </a:lnSpc>
                        <a:spcAft>
                          <a:spcPts val="0"/>
                        </a:spcAft>
                        <a:tabLst>
                          <a:tab pos="2806065" algn="ctr"/>
                          <a:tab pos="5612130" algn="r"/>
                        </a:tabLst>
                      </a:pPr>
                      <a:r>
                        <a:rPr lang="es-ES" sz="800" kern="1200" dirty="0">
                          <a:effectLst/>
                        </a:rPr>
                        <a:t>Documento de aprobación</a:t>
                      </a:r>
                      <a:endParaRPr lang="es-CO" sz="800" b="1" kern="1200" dirty="0">
                        <a:solidFill>
                          <a:schemeClr val="tx1"/>
                        </a:solidFill>
                        <a:effectLst/>
                        <a:latin typeface="+mn-lt"/>
                        <a:ea typeface="+mn-ea"/>
                        <a:cs typeface="+mn-cs"/>
                      </a:endParaRPr>
                    </a:p>
                  </a:txBody>
                  <a:tcPr marL="44450" marR="44450" marT="0" marB="0" anchor="ctr"/>
                </a:tc>
                <a:tc gridSpan="2">
                  <a:txBody>
                    <a:bodyPr/>
                    <a:lstStyle/>
                    <a:p>
                      <a:pPr marL="0" algn="l" defTabSz="914400" rtl="0" eaLnBrk="1" latinLnBrk="0" hangingPunct="1">
                        <a:lnSpc>
                          <a:spcPct val="115000"/>
                        </a:lnSpc>
                        <a:spcAft>
                          <a:spcPts val="0"/>
                        </a:spcAft>
                        <a:tabLst>
                          <a:tab pos="2806065" algn="ctr"/>
                          <a:tab pos="5612130" algn="r"/>
                        </a:tabLst>
                      </a:pPr>
                      <a:endParaRPr lang="es-CO" sz="800" b="1" kern="1200" dirty="0">
                        <a:solidFill>
                          <a:schemeClr val="tx1"/>
                        </a:solidFill>
                        <a:effectLst/>
                        <a:latin typeface="+mn-lt"/>
                        <a:ea typeface="+mn-ea"/>
                        <a:cs typeface="+mn-cs"/>
                      </a:endParaRPr>
                    </a:p>
                  </a:txBody>
                  <a:tcPr marL="44450" marR="44450" marT="0" marB="0" anchor="ctr"/>
                </a:tc>
                <a:tc hMerge="1">
                  <a:txBody>
                    <a:bodyPr/>
                    <a:lstStyle/>
                    <a:p>
                      <a:endParaRPr lang="es-CO"/>
                    </a:p>
                  </a:txBody>
                  <a:tcPr/>
                </a:tc>
                <a:extLst>
                  <a:ext uri="{0D108BD9-81ED-4DB2-BD59-A6C34878D82A}">
                    <a16:rowId xmlns:a16="http://schemas.microsoft.com/office/drawing/2014/main" xmlns="" val="1872115332"/>
                  </a:ext>
                </a:extLst>
              </a:tr>
            </a:tbl>
          </a:graphicData>
        </a:graphic>
      </p:graphicFrame>
    </p:spTree>
    <p:extLst>
      <p:ext uri="{BB962C8B-B14F-4D97-AF65-F5344CB8AC3E}">
        <p14:creationId xmlns:p14="http://schemas.microsoft.com/office/powerpoint/2010/main" val="6584283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381000"/>
            <a:ext cx="12192000" cy="7239000"/>
          </a:xfrm>
          <a:prstGeom prst="rect">
            <a:avLst/>
          </a:prstGeom>
        </p:spPr>
      </p:pic>
      <p:pic>
        <p:nvPicPr>
          <p:cNvPr id="4" name="object 4"/>
          <p:cNvPicPr/>
          <p:nvPr/>
        </p:nvPicPr>
        <p:blipFill>
          <a:blip r:embed="rId3" cstate="print"/>
          <a:stretch>
            <a:fillRect/>
          </a:stretch>
        </p:blipFill>
        <p:spPr>
          <a:xfrm>
            <a:off x="3933914" y="1328871"/>
            <a:ext cx="2923032" cy="2311908"/>
          </a:xfrm>
          <a:prstGeom prst="rect">
            <a:avLst/>
          </a:prstGeom>
        </p:spPr>
      </p:pic>
      <p:sp>
        <p:nvSpPr>
          <p:cNvPr id="5" name="object 4"/>
          <p:cNvSpPr txBox="1"/>
          <p:nvPr/>
        </p:nvSpPr>
        <p:spPr>
          <a:xfrm>
            <a:off x="6230679" y="4426355"/>
            <a:ext cx="5408694" cy="382156"/>
          </a:xfrm>
          <a:prstGeom prst="rect">
            <a:avLst/>
          </a:prstGeom>
        </p:spPr>
        <p:txBody>
          <a:bodyPr vert="horz" wrap="square" lIns="0" tIns="12700" rIns="0" bIns="0" rtlCol="0" anchor="ctr">
            <a:spAutoFit/>
          </a:bodyPr>
          <a:lstStyle>
            <a:lvl1pPr marL="12700" marR="5080">
              <a:lnSpc>
                <a:spcPct val="100000"/>
              </a:lnSpc>
              <a:spcBef>
                <a:spcPts val="100"/>
              </a:spcBef>
              <a:buNone/>
              <a:defRPr sz="2400" b="1" spc="-5">
                <a:solidFill>
                  <a:srgbClr val="7E7E7E"/>
                </a:solidFill>
                <a:latin typeface="Century Gothic" panose="020B0502020202020204" pitchFamily="34" charset="0"/>
                <a:ea typeface="+mj-ea"/>
                <a:cs typeface="Calibri"/>
              </a:defRPr>
            </a:lvl1pPr>
          </a:lstStyle>
          <a:p>
            <a:pPr algn="ctr"/>
            <a:r>
              <a:rPr lang="es-ES" dirty="0" smtClean="0">
                <a:solidFill>
                  <a:schemeClr val="bg1"/>
                </a:solidFill>
                <a:latin typeface="+mn-lt"/>
              </a:rPr>
              <a:t>Plan </a:t>
            </a:r>
            <a:r>
              <a:rPr lang="es-ES" dirty="0">
                <a:solidFill>
                  <a:schemeClr val="bg1"/>
                </a:solidFill>
                <a:latin typeface="+mn-lt"/>
              </a:rPr>
              <a:t>Estratégico </a:t>
            </a:r>
            <a:r>
              <a:rPr lang="es-ES" dirty="0" smtClean="0">
                <a:solidFill>
                  <a:schemeClr val="bg1"/>
                </a:solidFill>
                <a:latin typeface="+mn-lt"/>
              </a:rPr>
              <a:t>Institucional 2024 -2028 </a:t>
            </a:r>
            <a:endParaRPr dirty="0">
              <a:solidFill>
                <a:schemeClr val="bg1"/>
              </a:solidFill>
              <a:latin typeface="+mn-lt"/>
            </a:endParaRPr>
          </a:p>
        </p:txBody>
      </p:sp>
      <p:sp>
        <p:nvSpPr>
          <p:cNvPr id="3" name="Marcador de número de diapositiva 2"/>
          <p:cNvSpPr>
            <a:spLocks noGrp="1"/>
          </p:cNvSpPr>
          <p:nvPr>
            <p:ph type="sldNum" sz="quarter" idx="7"/>
          </p:nvPr>
        </p:nvSpPr>
        <p:spPr/>
        <p:txBody>
          <a:bodyPr/>
          <a:lstStyle/>
          <a:p>
            <a:fld id="{B6F15528-21DE-4FAA-801E-634DDDAF4B2B}" type="slidenum">
              <a:rPr lang="es-CO" smtClean="0"/>
              <a:t>19</a:t>
            </a:fld>
            <a:endParaRPr lang="es-CO" dirty="0"/>
          </a:p>
        </p:txBody>
      </p:sp>
    </p:spTree>
    <p:extLst>
      <p:ext uri="{BB962C8B-B14F-4D97-AF65-F5344CB8AC3E}">
        <p14:creationId xmlns:p14="http://schemas.microsoft.com/office/powerpoint/2010/main" val="40376481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92154" y="381244"/>
            <a:ext cx="1170385" cy="388696"/>
          </a:xfrm>
          <a:prstGeom prst="rect">
            <a:avLst/>
          </a:prstGeom>
        </p:spPr>
        <p:txBody>
          <a:bodyPr wrap="none">
            <a:spAutoFit/>
          </a:bodyPr>
          <a:lstStyle/>
          <a:p>
            <a:pPr>
              <a:lnSpc>
                <a:spcPct val="107000"/>
              </a:lnSpc>
              <a:spcBef>
                <a:spcPts val="1200"/>
              </a:spcBef>
              <a:spcAft>
                <a:spcPts val="0"/>
              </a:spcAft>
            </a:pPr>
            <a:r>
              <a:rPr lang="es-ES" b="1" dirty="0">
                <a:solidFill>
                  <a:srgbClr val="365F91"/>
                </a:solidFill>
                <a:latin typeface="Calibri" panose="020F0502020204030204" pitchFamily="34" charset="0"/>
                <a:ea typeface="Times New Roman" panose="02020603050405020304" pitchFamily="18" charset="0"/>
                <a:cs typeface="Times New Roman" panose="02020603050405020304" pitchFamily="18" charset="0"/>
              </a:rPr>
              <a:t>Contenido</a:t>
            </a:r>
            <a:endParaRPr lang="es-CO" sz="240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ángulo 7"/>
          <p:cNvSpPr/>
          <p:nvPr/>
        </p:nvSpPr>
        <p:spPr>
          <a:xfrm>
            <a:off x="785651" y="966053"/>
            <a:ext cx="10503033" cy="5755422"/>
          </a:xfrm>
          <a:prstGeom prst="rect">
            <a:avLst/>
          </a:prstGeom>
        </p:spPr>
        <p:txBody>
          <a:bodyPr wrap="square">
            <a:spAutoFit/>
          </a:bodyPr>
          <a:lstStyle/>
          <a:p>
            <a:pPr marL="342900" indent="-342900">
              <a:buAutoNum type="arabicPeriod"/>
            </a:pPr>
            <a:r>
              <a:rPr lang="es-ES" sz="1600" dirty="0" smtClean="0">
                <a:ea typeface="Arial" panose="020B0604020202020204" pitchFamily="34" charset="0"/>
              </a:rPr>
              <a:t>GENERALIDADES										3</a:t>
            </a:r>
          </a:p>
          <a:p>
            <a:pPr lvl="1"/>
            <a:r>
              <a:rPr lang="es-ES" sz="1600" dirty="0" smtClean="0">
                <a:ea typeface="Arial" panose="020B0604020202020204" pitchFamily="34" charset="0"/>
              </a:rPr>
              <a:t>ESTRUCTURA ORGANIZACIONAL								4</a:t>
            </a:r>
          </a:p>
          <a:p>
            <a:pPr lvl="1"/>
            <a:endParaRPr lang="es-ES" sz="1600" dirty="0" smtClean="0">
              <a:ea typeface="Arial" panose="020B0604020202020204" pitchFamily="34" charset="0"/>
            </a:endParaRPr>
          </a:p>
          <a:p>
            <a:pPr marL="342900" indent="-342900">
              <a:buFontTx/>
              <a:buAutoNum type="arabicPeriod"/>
            </a:pPr>
            <a:r>
              <a:rPr lang="es-ES" sz="1600" dirty="0" smtClean="0">
                <a:ea typeface="Arial" panose="020B0604020202020204" pitchFamily="34" charset="0"/>
              </a:rPr>
              <a:t>FUNCIONES DE LAS ÁREAS DEL INSTITUTO							4</a:t>
            </a:r>
          </a:p>
          <a:p>
            <a:pPr lvl="1"/>
            <a:r>
              <a:rPr lang="es-ES" sz="1600" cap="all" dirty="0">
                <a:solidFill>
                  <a:srgbClr val="333333"/>
                </a:solidFill>
              </a:rPr>
              <a:t>despacho del </a:t>
            </a:r>
            <a:r>
              <a:rPr lang="es-ES" sz="1600" cap="all" dirty="0" smtClean="0">
                <a:solidFill>
                  <a:srgbClr val="333333"/>
                </a:solidFill>
              </a:rPr>
              <a:t>director									4</a:t>
            </a:r>
          </a:p>
          <a:p>
            <a:pPr lvl="1"/>
            <a:r>
              <a:rPr lang="es-ES" sz="1600" cap="all" dirty="0">
                <a:solidFill>
                  <a:srgbClr val="222222"/>
                </a:solidFill>
              </a:rPr>
              <a:t>Oficina </a:t>
            </a:r>
            <a:r>
              <a:rPr lang="es-ES" sz="1600" cap="all" dirty="0" smtClean="0">
                <a:solidFill>
                  <a:srgbClr val="222222"/>
                </a:solidFill>
              </a:rPr>
              <a:t>Jurídica									4</a:t>
            </a:r>
          </a:p>
          <a:p>
            <a:pPr lvl="1"/>
            <a:r>
              <a:rPr lang="es-ES" sz="1600" cap="all" dirty="0">
                <a:solidFill>
                  <a:srgbClr val="353535"/>
                </a:solidFill>
              </a:rPr>
              <a:t>Oficina Asesora de </a:t>
            </a:r>
            <a:r>
              <a:rPr lang="es-ES" sz="1600" cap="all" dirty="0" smtClean="0">
                <a:solidFill>
                  <a:srgbClr val="353535"/>
                </a:solidFill>
              </a:rPr>
              <a:t>Planeación								5</a:t>
            </a:r>
          </a:p>
          <a:p>
            <a:pPr lvl="1"/>
            <a:r>
              <a:rPr lang="es-ES" sz="1600" cap="all" dirty="0">
                <a:solidFill>
                  <a:srgbClr val="353535"/>
                </a:solidFill>
              </a:rPr>
              <a:t>OFICINA DE CONTROL DISCIPLINARIO </a:t>
            </a:r>
            <a:r>
              <a:rPr lang="es-ES" sz="1600" cap="all" dirty="0" smtClean="0">
                <a:solidFill>
                  <a:srgbClr val="353535"/>
                </a:solidFill>
              </a:rPr>
              <a:t>INTERNO							5</a:t>
            </a:r>
          </a:p>
          <a:p>
            <a:pPr lvl="1"/>
            <a:r>
              <a:rPr lang="es-ES" sz="1600" cap="all" dirty="0">
                <a:solidFill>
                  <a:srgbClr val="222222"/>
                </a:solidFill>
              </a:rPr>
              <a:t>subdirección de Gestión Territorial del </a:t>
            </a:r>
            <a:r>
              <a:rPr lang="es-ES" sz="1600" cap="all" dirty="0" smtClean="0">
                <a:solidFill>
                  <a:srgbClr val="222222"/>
                </a:solidFill>
              </a:rPr>
              <a:t>Patrimonio						6</a:t>
            </a:r>
          </a:p>
          <a:p>
            <a:pPr lvl="1"/>
            <a:r>
              <a:rPr lang="es-ES" sz="1600" cap="all" dirty="0" smtClean="0">
                <a:solidFill>
                  <a:srgbClr val="222222"/>
                </a:solidFill>
              </a:rPr>
              <a:t>	GERENCIA </a:t>
            </a:r>
            <a:r>
              <a:rPr lang="es-ES" sz="1600" cap="all" dirty="0">
                <a:solidFill>
                  <a:srgbClr val="222222"/>
                </a:solidFill>
              </a:rPr>
              <a:t>DE INSTRUMENTOS DE PLANEACIÓN Y GESTIÓN DEL PATRIMONIO </a:t>
            </a:r>
            <a:r>
              <a:rPr lang="es-ES" sz="1600" cap="all" dirty="0" smtClean="0">
                <a:solidFill>
                  <a:srgbClr val="222222"/>
                </a:solidFill>
              </a:rPr>
              <a:t>CULTURAL			6</a:t>
            </a:r>
          </a:p>
          <a:p>
            <a:pPr lvl="1"/>
            <a:r>
              <a:rPr lang="es-ES" sz="1600" cap="all" dirty="0">
                <a:solidFill>
                  <a:srgbClr val="222222"/>
                </a:solidFill>
              </a:rPr>
              <a:t>Subdirección de Protección e Intervención del </a:t>
            </a:r>
            <a:r>
              <a:rPr lang="es-ES" sz="1600" cap="all" dirty="0" smtClean="0">
                <a:solidFill>
                  <a:srgbClr val="222222"/>
                </a:solidFill>
              </a:rPr>
              <a:t>Patrimonio					7</a:t>
            </a:r>
          </a:p>
          <a:p>
            <a:pPr lvl="1"/>
            <a:r>
              <a:rPr lang="es-ES" sz="1600" cap="all" dirty="0">
                <a:solidFill>
                  <a:srgbClr val="222222"/>
                </a:solidFill>
              </a:rPr>
              <a:t>Subdirección de Divulgación y Apropiación del </a:t>
            </a:r>
            <a:r>
              <a:rPr lang="es-ES" sz="1600" cap="all" dirty="0" smtClean="0">
                <a:solidFill>
                  <a:srgbClr val="222222"/>
                </a:solidFill>
              </a:rPr>
              <a:t>Patrimonio					8</a:t>
            </a:r>
          </a:p>
          <a:p>
            <a:pPr lvl="1"/>
            <a:r>
              <a:rPr lang="es-ES" sz="1600" cap="all" dirty="0" smtClean="0">
                <a:solidFill>
                  <a:srgbClr val="222222"/>
                </a:solidFill>
              </a:rPr>
              <a:t>	Gerencia </a:t>
            </a:r>
            <a:r>
              <a:rPr lang="es-ES" sz="1600" cap="all" dirty="0">
                <a:solidFill>
                  <a:srgbClr val="222222"/>
                </a:solidFill>
              </a:rPr>
              <a:t>Museo de </a:t>
            </a:r>
            <a:r>
              <a:rPr lang="es-ES" sz="1600" cap="all" dirty="0" smtClean="0">
                <a:solidFill>
                  <a:srgbClr val="222222"/>
                </a:solidFill>
              </a:rPr>
              <a:t>Bogotá								8</a:t>
            </a:r>
          </a:p>
          <a:p>
            <a:pPr lvl="1"/>
            <a:r>
              <a:rPr lang="es-ES" sz="1600" cap="all" dirty="0">
                <a:solidFill>
                  <a:srgbClr val="222222"/>
                </a:solidFill>
              </a:rPr>
              <a:t>Subdirección de Gestión </a:t>
            </a:r>
            <a:r>
              <a:rPr lang="es-ES" sz="1600" cap="all" dirty="0" smtClean="0">
                <a:solidFill>
                  <a:srgbClr val="222222"/>
                </a:solidFill>
              </a:rPr>
              <a:t>Corporativa							9</a:t>
            </a:r>
            <a:endParaRPr lang="es-ES" sz="1600" cap="all" dirty="0">
              <a:solidFill>
                <a:srgbClr val="222222"/>
              </a:solidFill>
            </a:endParaRPr>
          </a:p>
          <a:p>
            <a:pPr marL="342900" indent="-342900">
              <a:buFontTx/>
              <a:buAutoNum type="arabicPeriod"/>
            </a:pPr>
            <a:endParaRPr lang="es-ES" sz="1600" dirty="0" smtClean="0">
              <a:ea typeface="Arial" panose="020B0604020202020204" pitchFamily="34" charset="0"/>
            </a:endParaRPr>
          </a:p>
          <a:p>
            <a:pPr marL="342900" indent="-342900">
              <a:buFontTx/>
              <a:buAutoNum type="arabicPeriod"/>
            </a:pPr>
            <a:r>
              <a:rPr lang="es-CO" altLang="es-CO" sz="1600" cap="all" dirty="0">
                <a:solidFill>
                  <a:srgbClr val="222222"/>
                </a:solidFill>
              </a:rPr>
              <a:t>D</a:t>
            </a:r>
            <a:r>
              <a:rPr lang="es-CO" sz="1600" dirty="0"/>
              <a:t>IAGNÓSTICO </a:t>
            </a:r>
            <a:r>
              <a:rPr lang="es-CO" sz="1600" dirty="0" smtClean="0"/>
              <a:t>INSTITUCIONAL							                  10</a:t>
            </a:r>
            <a:endParaRPr lang="es-ES" sz="1600" dirty="0" smtClean="0">
              <a:ea typeface="Arial" panose="020B0604020202020204" pitchFamily="34" charset="0"/>
            </a:endParaRPr>
          </a:p>
          <a:p>
            <a:pPr marL="342900" indent="-342900">
              <a:buFontTx/>
              <a:buAutoNum type="arabicPeriod"/>
            </a:pPr>
            <a:r>
              <a:rPr lang="es-ES" sz="1600" dirty="0" smtClean="0">
                <a:ea typeface="Arial" panose="020B0604020202020204" pitchFamily="34" charset="0"/>
              </a:rPr>
              <a:t>PLATAFORMA ESTRATÉGICA								                  14</a:t>
            </a:r>
          </a:p>
          <a:p>
            <a:pPr lvl="1"/>
            <a:r>
              <a:rPr lang="es-ES" sz="1600" dirty="0" smtClean="0">
                <a:ea typeface="Arial" panose="020B0604020202020204" pitchFamily="34" charset="0"/>
              </a:rPr>
              <a:t>MISIÓN Y VISION								                  14</a:t>
            </a:r>
            <a:endParaRPr lang="es-ES" sz="1600" dirty="0">
              <a:ea typeface="Arial" panose="020B0604020202020204" pitchFamily="34" charset="0"/>
            </a:endParaRPr>
          </a:p>
          <a:p>
            <a:pPr lvl="1"/>
            <a:r>
              <a:rPr lang="es-CO" sz="1600" dirty="0" smtClean="0"/>
              <a:t>ALINEACIÓN ESTRATÉGICA			 					                  15</a:t>
            </a:r>
          </a:p>
          <a:p>
            <a:r>
              <a:rPr lang="es-ES" sz="1600" dirty="0" smtClean="0"/>
              <a:t>	Objetivos </a:t>
            </a:r>
            <a:r>
              <a:rPr lang="es-ES" sz="1600" dirty="0"/>
              <a:t>estratégicos IDPC </a:t>
            </a:r>
            <a:r>
              <a:rPr lang="es-ES" sz="1600" dirty="0" smtClean="0"/>
              <a:t>–  </a:t>
            </a:r>
            <a:r>
              <a:rPr lang="es-ES" sz="1600" dirty="0"/>
              <a:t>Proyectos de inversión </a:t>
            </a:r>
            <a:r>
              <a:rPr lang="es-ES" sz="1600" dirty="0" smtClean="0"/>
              <a:t>IDPC				                  16	Plan </a:t>
            </a:r>
            <a:r>
              <a:rPr lang="es-ES" sz="1600" dirty="0"/>
              <a:t>Distrital de Desarrollo “Bogotá camina segura” 2024 – 2027  </a:t>
            </a:r>
            <a:r>
              <a:rPr lang="es-ES" sz="1600" dirty="0" smtClean="0"/>
              <a:t>–  </a:t>
            </a:r>
            <a:r>
              <a:rPr lang="es-ES" sz="1600" dirty="0"/>
              <a:t>Proyectos de inversión </a:t>
            </a:r>
            <a:r>
              <a:rPr lang="es-ES" sz="1600" dirty="0" smtClean="0"/>
              <a:t>IDPC	                  17</a:t>
            </a:r>
          </a:p>
          <a:p>
            <a:pPr marL="342900" indent="-342900">
              <a:buAutoNum type="arabicPeriod" startAt="5"/>
            </a:pPr>
            <a:r>
              <a:rPr lang="es-ES" sz="1600" dirty="0" smtClean="0"/>
              <a:t>CONTROL DE CAMBIO </a:t>
            </a:r>
            <a:r>
              <a:rPr lang="es-ES" sz="1600" dirty="0">
                <a:ea typeface="Arial" panose="020B0604020202020204" pitchFamily="34" charset="0"/>
              </a:rPr>
              <a:t>								                  </a:t>
            </a:r>
            <a:r>
              <a:rPr lang="es-ES" sz="1600" dirty="0" smtClean="0">
                <a:ea typeface="Arial" panose="020B0604020202020204" pitchFamily="34" charset="0"/>
              </a:rPr>
              <a:t>18</a:t>
            </a:r>
          </a:p>
          <a:p>
            <a:pPr marL="342900" indent="-342900">
              <a:buAutoNum type="arabicPeriod" startAt="5"/>
            </a:pPr>
            <a:r>
              <a:rPr lang="es-ES" sz="1600" dirty="0" smtClean="0">
                <a:ea typeface="Arial" panose="020B0604020202020204" pitchFamily="34" charset="0"/>
              </a:rPr>
              <a:t>CREDITOS </a:t>
            </a:r>
            <a:r>
              <a:rPr lang="es-ES" sz="1600" dirty="0">
                <a:ea typeface="Arial" panose="020B0604020202020204" pitchFamily="34" charset="0"/>
              </a:rPr>
              <a:t>								                  </a:t>
            </a:r>
            <a:r>
              <a:rPr lang="es-ES" sz="1600" dirty="0" smtClean="0">
                <a:ea typeface="Arial" panose="020B0604020202020204" pitchFamily="34" charset="0"/>
              </a:rPr>
              <a:t>                     18</a:t>
            </a:r>
            <a:endParaRPr lang="es-ES" sz="1600" dirty="0">
              <a:ea typeface="Arial" panose="020B0604020202020204" pitchFamily="34" charset="0"/>
            </a:endParaRPr>
          </a:p>
        </p:txBody>
      </p:sp>
      <p:pic>
        <p:nvPicPr>
          <p:cNvPr id="89" name="Imagen 88"/>
          <p:cNvPicPr>
            <a:picLocks noChangeAspect="1"/>
          </p:cNvPicPr>
          <p:nvPr/>
        </p:nvPicPr>
        <p:blipFill>
          <a:blip r:embed="rId2"/>
          <a:stretch>
            <a:fillRect/>
          </a:stretch>
        </p:blipFill>
        <p:spPr>
          <a:xfrm>
            <a:off x="9858375" y="8549"/>
            <a:ext cx="2332039" cy="485064"/>
          </a:xfrm>
          <a:prstGeom prst="rect">
            <a:avLst/>
          </a:prstGeom>
          <a:ln>
            <a:noFill/>
          </a:ln>
          <a:effectLst>
            <a:softEdge rad="112500"/>
          </a:effectLst>
        </p:spPr>
      </p:pic>
      <p:sp>
        <p:nvSpPr>
          <p:cNvPr id="16" name="Marcador de número de diapositiva 15"/>
          <p:cNvSpPr>
            <a:spLocks noGrp="1"/>
          </p:cNvSpPr>
          <p:nvPr>
            <p:ph type="sldNum" sz="quarter" idx="12"/>
          </p:nvPr>
        </p:nvSpPr>
        <p:spPr/>
        <p:txBody>
          <a:bodyPr/>
          <a:lstStyle/>
          <a:p>
            <a:fld id="{167CCC5E-2B9D-409B-8780-EDBEA03A4F96}" type="slidenum">
              <a:rPr lang="es-CO" smtClean="0"/>
              <a:t>2</a:t>
            </a:fld>
            <a:endParaRPr lang="es-CO" dirty="0"/>
          </a:p>
        </p:txBody>
      </p:sp>
      <p:cxnSp>
        <p:nvCxnSpPr>
          <p:cNvPr id="27" name="Conector recto 26"/>
          <p:cNvCxnSpPr/>
          <p:nvPr/>
        </p:nvCxnSpPr>
        <p:spPr>
          <a:xfrm>
            <a:off x="2892056" y="1212112"/>
            <a:ext cx="7878725"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Conector recto 31"/>
          <p:cNvCxnSpPr/>
          <p:nvPr/>
        </p:nvCxnSpPr>
        <p:spPr>
          <a:xfrm flipV="1">
            <a:off x="4178595" y="1446028"/>
            <a:ext cx="6592186" cy="106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Conector recto 33"/>
          <p:cNvCxnSpPr/>
          <p:nvPr/>
        </p:nvCxnSpPr>
        <p:spPr>
          <a:xfrm flipV="1">
            <a:off x="4805916" y="1913860"/>
            <a:ext cx="5964865" cy="21266"/>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Conector recto 35"/>
          <p:cNvCxnSpPr/>
          <p:nvPr/>
        </p:nvCxnSpPr>
        <p:spPr>
          <a:xfrm flipV="1">
            <a:off x="3636335" y="2169043"/>
            <a:ext cx="7134446" cy="912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Conector recto 37"/>
          <p:cNvCxnSpPr/>
          <p:nvPr/>
        </p:nvCxnSpPr>
        <p:spPr>
          <a:xfrm>
            <a:off x="2987749" y="2407566"/>
            <a:ext cx="7783032"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Conector recto 39"/>
          <p:cNvCxnSpPr/>
          <p:nvPr/>
        </p:nvCxnSpPr>
        <p:spPr>
          <a:xfrm flipV="1">
            <a:off x="4369981" y="2636874"/>
            <a:ext cx="6400800" cy="21266"/>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Conector recto 41"/>
          <p:cNvCxnSpPr/>
          <p:nvPr/>
        </p:nvCxnSpPr>
        <p:spPr>
          <a:xfrm>
            <a:off x="5305647" y="2892055"/>
            <a:ext cx="5465134"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4" name="Conector recto 43"/>
          <p:cNvCxnSpPr/>
          <p:nvPr/>
        </p:nvCxnSpPr>
        <p:spPr>
          <a:xfrm flipV="1">
            <a:off x="6305107" y="3146231"/>
            <a:ext cx="4465674" cy="1006"/>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6" name="Conector recto 45"/>
          <p:cNvCxnSpPr/>
          <p:nvPr/>
        </p:nvCxnSpPr>
        <p:spPr>
          <a:xfrm flipV="1">
            <a:off x="9122735" y="3403716"/>
            <a:ext cx="1648046" cy="1394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8" name="Conector recto 47"/>
          <p:cNvCxnSpPr/>
          <p:nvPr/>
        </p:nvCxnSpPr>
        <p:spPr>
          <a:xfrm flipV="1">
            <a:off x="7123814" y="3619677"/>
            <a:ext cx="3742660" cy="1334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6" name="Conector recto 55"/>
          <p:cNvCxnSpPr/>
          <p:nvPr/>
        </p:nvCxnSpPr>
        <p:spPr>
          <a:xfrm flipV="1">
            <a:off x="7113181" y="3877868"/>
            <a:ext cx="3657600" cy="1223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8" name="Conector recto 57"/>
          <p:cNvCxnSpPr/>
          <p:nvPr/>
        </p:nvCxnSpPr>
        <p:spPr>
          <a:xfrm>
            <a:off x="4423144" y="4098143"/>
            <a:ext cx="6347637" cy="7318"/>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1" name="Conector recto 60"/>
          <p:cNvCxnSpPr/>
          <p:nvPr/>
        </p:nvCxnSpPr>
        <p:spPr>
          <a:xfrm>
            <a:off x="5018567" y="4379195"/>
            <a:ext cx="5645889"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4" name="Conector recto 63"/>
          <p:cNvCxnSpPr/>
          <p:nvPr/>
        </p:nvCxnSpPr>
        <p:spPr>
          <a:xfrm flipV="1">
            <a:off x="3956703" y="4839109"/>
            <a:ext cx="6771548" cy="4054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6" name="Conector recto 65"/>
          <p:cNvCxnSpPr/>
          <p:nvPr/>
        </p:nvCxnSpPr>
        <p:spPr>
          <a:xfrm flipV="1">
            <a:off x="3845607" y="5053182"/>
            <a:ext cx="6882644" cy="48657"/>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8" name="Conector recto 67"/>
          <p:cNvCxnSpPr/>
          <p:nvPr/>
        </p:nvCxnSpPr>
        <p:spPr>
          <a:xfrm flipV="1">
            <a:off x="2987749" y="5290056"/>
            <a:ext cx="7783032" cy="1536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0" name="Conector recto 69"/>
          <p:cNvCxnSpPr/>
          <p:nvPr/>
        </p:nvCxnSpPr>
        <p:spPr>
          <a:xfrm flipV="1">
            <a:off x="3845607" y="5560049"/>
            <a:ext cx="6925174" cy="31126"/>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2" name="Conector recto 71"/>
          <p:cNvCxnSpPr/>
          <p:nvPr/>
        </p:nvCxnSpPr>
        <p:spPr>
          <a:xfrm flipV="1">
            <a:off x="9858375" y="6057034"/>
            <a:ext cx="912406" cy="866"/>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Conector recto 24"/>
          <p:cNvCxnSpPr/>
          <p:nvPr/>
        </p:nvCxnSpPr>
        <p:spPr>
          <a:xfrm>
            <a:off x="6800850" y="5823596"/>
            <a:ext cx="3969931" cy="1017"/>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Conector recto 25"/>
          <p:cNvCxnSpPr/>
          <p:nvPr/>
        </p:nvCxnSpPr>
        <p:spPr>
          <a:xfrm flipV="1">
            <a:off x="2987749" y="6278636"/>
            <a:ext cx="7783032" cy="1556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8" name="Conector recto 27"/>
          <p:cNvCxnSpPr/>
          <p:nvPr/>
        </p:nvCxnSpPr>
        <p:spPr>
          <a:xfrm flipV="1">
            <a:off x="2163726" y="6500055"/>
            <a:ext cx="8702748" cy="30286"/>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0891159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95084" y="756595"/>
            <a:ext cx="10117895" cy="1323439"/>
          </a:xfrm>
          <a:prstGeom prst="rect">
            <a:avLst/>
          </a:prstGeom>
        </p:spPr>
        <p:txBody>
          <a:bodyPr wrap="square">
            <a:spAutoFit/>
          </a:bodyPr>
          <a:lstStyle/>
          <a:p>
            <a:pPr algn="just"/>
            <a:r>
              <a:rPr lang="es-CO" sz="1600" b="1" dirty="0">
                <a:solidFill>
                  <a:srgbClr val="1F1F1F"/>
                </a:solidFill>
              </a:rPr>
              <a:t>El Instituto Distrital de Patrimonio Cultural (IDPC)</a:t>
            </a:r>
            <a:r>
              <a:rPr lang="es-CO" sz="1600" dirty="0">
                <a:solidFill>
                  <a:srgbClr val="1F1F1F"/>
                </a:solidFill>
              </a:rPr>
              <a:t> es un establecimiento público, con personería jurídica, patrimonio independiente y autonomía administrativa y financiera que tiene por objeto la ejecución de políticas, planes y proyectos para el ejercicio efectivo de los derechos patrimoniales y culturales de los habitantes del Distrito Capital, así como la protección, intervención, investigación, promoción y divulgación del patrimonio cultural tangible e intangible y de los bienes de interés cultural del Distrito Capital.</a:t>
            </a:r>
            <a:endParaRPr lang="es-CO" sz="1600" dirty="0"/>
          </a:p>
        </p:txBody>
      </p:sp>
      <p:sp>
        <p:nvSpPr>
          <p:cNvPr id="3" name="Rectángulo 2"/>
          <p:cNvSpPr/>
          <p:nvPr/>
        </p:nvSpPr>
        <p:spPr>
          <a:xfrm>
            <a:off x="716281" y="220082"/>
            <a:ext cx="1811330" cy="338554"/>
          </a:xfrm>
          <a:prstGeom prst="rect">
            <a:avLst/>
          </a:prstGeom>
        </p:spPr>
        <p:txBody>
          <a:bodyPr wrap="none">
            <a:spAutoFit/>
          </a:bodyPr>
          <a:lstStyle/>
          <a:p>
            <a:r>
              <a:rPr lang="es-ES" sz="1600" dirty="0" smtClean="0">
                <a:ea typeface="Arial" panose="020B0604020202020204" pitchFamily="34" charset="0"/>
              </a:rPr>
              <a:t>1. GENERALIDADES</a:t>
            </a:r>
            <a:endParaRPr lang="es-CO" sz="1600" dirty="0"/>
          </a:p>
        </p:txBody>
      </p:sp>
      <p:graphicFrame>
        <p:nvGraphicFramePr>
          <p:cNvPr id="4" name="Diagrama 3"/>
          <p:cNvGraphicFramePr/>
          <p:nvPr>
            <p:extLst>
              <p:ext uri="{D42A27DB-BD31-4B8C-83A1-F6EECF244321}">
                <p14:modId xmlns:p14="http://schemas.microsoft.com/office/powerpoint/2010/main" val="318697047"/>
              </p:ext>
            </p:extLst>
          </p:nvPr>
        </p:nvGraphicFramePr>
        <p:xfrm>
          <a:off x="1810836" y="2228138"/>
          <a:ext cx="8047539" cy="4193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a:blip r:embed="rId7"/>
          <a:stretch>
            <a:fillRect/>
          </a:stretch>
        </p:blipFill>
        <p:spPr>
          <a:xfrm>
            <a:off x="9858375" y="8549"/>
            <a:ext cx="2332039" cy="485064"/>
          </a:xfrm>
          <a:prstGeom prst="rect">
            <a:avLst/>
          </a:prstGeom>
          <a:ln>
            <a:noFill/>
          </a:ln>
          <a:effectLst>
            <a:softEdge rad="112500"/>
          </a:effectLst>
        </p:spPr>
      </p:pic>
      <p:sp>
        <p:nvSpPr>
          <p:cNvPr id="7" name="Marcador de número de diapositiva 6"/>
          <p:cNvSpPr>
            <a:spLocks noGrp="1"/>
          </p:cNvSpPr>
          <p:nvPr>
            <p:ph type="sldNum" sz="quarter" idx="12"/>
          </p:nvPr>
        </p:nvSpPr>
        <p:spPr/>
        <p:txBody>
          <a:bodyPr/>
          <a:lstStyle/>
          <a:p>
            <a:fld id="{167CCC5E-2B9D-409B-8780-EDBEA03A4F96}" type="slidenum">
              <a:rPr lang="es-CO" smtClean="0"/>
              <a:t>3</a:t>
            </a:fld>
            <a:endParaRPr lang="es-CO" dirty="0"/>
          </a:p>
        </p:txBody>
      </p:sp>
      <p:sp>
        <p:nvSpPr>
          <p:cNvPr id="9" name="Rectángulo 8"/>
          <p:cNvSpPr/>
          <p:nvPr/>
        </p:nvSpPr>
        <p:spPr>
          <a:xfrm>
            <a:off x="716281" y="2277993"/>
            <a:ext cx="2586349" cy="388696"/>
          </a:xfrm>
          <a:prstGeom prst="rect">
            <a:avLst/>
          </a:prstGeom>
        </p:spPr>
        <p:txBody>
          <a:bodyPr wrap="none">
            <a:spAutoFit/>
          </a:bodyPr>
          <a:lstStyle/>
          <a:p>
            <a:pPr>
              <a:lnSpc>
                <a:spcPct val="107000"/>
              </a:lnSpc>
              <a:spcAft>
                <a:spcPts val="800"/>
              </a:spcAft>
            </a:pPr>
            <a:r>
              <a:rPr lang="es-CO" b="1" dirty="0">
                <a:latin typeface="Calibri" panose="020F0502020204030204" pitchFamily="34" charset="0"/>
                <a:ea typeface="Calibri" panose="020F0502020204030204" pitchFamily="34" charset="0"/>
                <a:cs typeface="Times New Roman" panose="02020603050405020304" pitchFamily="18" charset="0"/>
              </a:rPr>
              <a:t>Estructura organizacional</a:t>
            </a:r>
            <a:endParaRPr lang="es-CO"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CuadroTexto 9"/>
          <p:cNvSpPr txBox="1"/>
          <p:nvPr/>
        </p:nvSpPr>
        <p:spPr>
          <a:xfrm>
            <a:off x="3115339" y="6530687"/>
            <a:ext cx="5410392" cy="276999"/>
          </a:xfrm>
          <a:prstGeom prst="rect">
            <a:avLst/>
          </a:prstGeom>
          <a:noFill/>
        </p:spPr>
        <p:txBody>
          <a:bodyPr wrap="none" rtlCol="0">
            <a:spAutoFit/>
          </a:bodyPr>
          <a:lstStyle/>
          <a:p>
            <a:r>
              <a:rPr lang="es-ES" sz="1200" dirty="0" smtClean="0"/>
              <a:t>Descripción de la imagen: Organigrama del Instituto Distrital de Patrimonio Cultural</a:t>
            </a:r>
            <a:endParaRPr lang="es-CO" sz="1200" dirty="0"/>
          </a:p>
        </p:txBody>
      </p:sp>
    </p:spTree>
    <p:extLst>
      <p:ext uri="{BB962C8B-B14F-4D97-AF65-F5344CB8AC3E}">
        <p14:creationId xmlns:p14="http://schemas.microsoft.com/office/powerpoint/2010/main" val="1961947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76177" y="922997"/>
            <a:ext cx="10610886" cy="1323439"/>
          </a:xfrm>
          <a:prstGeom prst="rect">
            <a:avLst/>
          </a:prstGeom>
        </p:spPr>
        <p:txBody>
          <a:bodyPr wrap="square">
            <a:spAutoFit/>
          </a:bodyPr>
          <a:lstStyle/>
          <a:p>
            <a:pPr algn="just"/>
            <a:r>
              <a:rPr lang="es-ES" sz="1600" b="1" cap="all" dirty="0">
                <a:solidFill>
                  <a:srgbClr val="333333"/>
                </a:solidFill>
              </a:rPr>
              <a:t>despacho del director</a:t>
            </a:r>
          </a:p>
          <a:p>
            <a:pPr algn="just"/>
            <a:endParaRPr lang="es-ES" sz="1600" dirty="0" smtClean="0"/>
          </a:p>
          <a:p>
            <a:pPr algn="just"/>
            <a:r>
              <a:rPr lang="es-ES" sz="1600" dirty="0" smtClean="0"/>
              <a:t>El </a:t>
            </a:r>
            <a:r>
              <a:rPr lang="es-ES" sz="1600" dirty="0"/>
              <a:t>despacho del Director General tiene a su cargo al menos 11 funciones, las cuales incluyen el gestionar la ejecución de políticas, planes, programas y proyectos para proteger, intervenir, investigar, promover y divulgar el patrimonio cultural de Bogotá.  </a:t>
            </a:r>
            <a:r>
              <a:rPr lang="es-ES" sz="1600" u="sng" dirty="0" smtClean="0">
                <a:solidFill>
                  <a:srgbClr val="3061F3"/>
                </a:solidFill>
                <a:hlinkClick r:id="rId2"/>
              </a:rPr>
              <a:t>Artículo </a:t>
            </a:r>
            <a:r>
              <a:rPr lang="es-ES" sz="1600" u="sng" dirty="0">
                <a:solidFill>
                  <a:srgbClr val="3061F3"/>
                </a:solidFill>
                <a:hlinkClick r:id="rId2"/>
              </a:rPr>
              <a:t>5 del Acuerdo 001 del 10 de enero de 2023</a:t>
            </a:r>
            <a:r>
              <a:rPr lang="es-ES" sz="1600" dirty="0"/>
              <a:t>. </a:t>
            </a:r>
            <a:endParaRPr lang="es-ES" sz="1600" i="0" dirty="0">
              <a:effectLst/>
            </a:endParaRPr>
          </a:p>
        </p:txBody>
      </p:sp>
      <p:sp>
        <p:nvSpPr>
          <p:cNvPr id="3" name="Rectángulo 2"/>
          <p:cNvSpPr/>
          <p:nvPr/>
        </p:nvSpPr>
        <p:spPr>
          <a:xfrm>
            <a:off x="776177" y="369751"/>
            <a:ext cx="3944541" cy="338554"/>
          </a:xfrm>
          <a:prstGeom prst="rect">
            <a:avLst/>
          </a:prstGeom>
        </p:spPr>
        <p:txBody>
          <a:bodyPr wrap="none">
            <a:spAutoFit/>
          </a:bodyPr>
          <a:lstStyle/>
          <a:p>
            <a:pPr algn="just"/>
            <a:r>
              <a:rPr lang="es-CO" sz="1600" cap="all" dirty="0" smtClean="0">
                <a:solidFill>
                  <a:srgbClr val="222222"/>
                </a:solidFill>
              </a:rPr>
              <a:t>2. Funciones DE LAS Áreas del instituto</a:t>
            </a:r>
            <a:endParaRPr lang="es-CO" sz="1600" i="0" cap="all" dirty="0">
              <a:solidFill>
                <a:srgbClr val="222222"/>
              </a:solidFill>
              <a:effectLst/>
            </a:endParaRPr>
          </a:p>
        </p:txBody>
      </p:sp>
      <p:sp>
        <p:nvSpPr>
          <p:cNvPr id="5" name="Rectángulo 4"/>
          <p:cNvSpPr/>
          <p:nvPr/>
        </p:nvSpPr>
        <p:spPr>
          <a:xfrm>
            <a:off x="6535448" y="3079520"/>
            <a:ext cx="5207731" cy="2062103"/>
          </a:xfrm>
          <a:prstGeom prst="rect">
            <a:avLst/>
          </a:prstGeom>
        </p:spPr>
        <p:txBody>
          <a:bodyPr wrap="square">
            <a:spAutoFit/>
          </a:bodyPr>
          <a:lstStyle/>
          <a:p>
            <a:pPr algn="just"/>
            <a:r>
              <a:rPr lang="es-ES" sz="1600" b="1" cap="all" dirty="0">
                <a:solidFill>
                  <a:srgbClr val="222222"/>
                </a:solidFill>
              </a:rPr>
              <a:t>Oficina Jurídica</a:t>
            </a:r>
          </a:p>
          <a:p>
            <a:pPr algn="just"/>
            <a:endParaRPr lang="es-ES" sz="1600" dirty="0" smtClean="0">
              <a:solidFill>
                <a:srgbClr val="333333"/>
              </a:solidFill>
            </a:endParaRPr>
          </a:p>
          <a:p>
            <a:pPr algn="just"/>
            <a:r>
              <a:rPr lang="es-ES" sz="1600" dirty="0" smtClean="0">
                <a:solidFill>
                  <a:srgbClr val="333333"/>
                </a:solidFill>
              </a:rPr>
              <a:t>Tiene </a:t>
            </a:r>
            <a:r>
              <a:rPr lang="es-ES" sz="1600" dirty="0">
                <a:solidFill>
                  <a:srgbClr val="333333"/>
                </a:solidFill>
              </a:rPr>
              <a:t>a su cargo formular objetivos y proponer a la Dirección la adopción de políticas y estrategias relacionadas con la gestión jurídica de la entidad, de acuerdo con los lineamientos institucionales. También fija la posición jurídica externa e interna del IDPC, en torno a los temas jurídicos</a:t>
            </a:r>
            <a:r>
              <a:rPr lang="es-ES" sz="1600" dirty="0" smtClean="0">
                <a:solidFill>
                  <a:srgbClr val="333333"/>
                </a:solidFill>
              </a:rPr>
              <a:t>. </a:t>
            </a:r>
            <a:r>
              <a:rPr lang="es-ES" sz="1600" b="1" dirty="0" smtClean="0">
                <a:solidFill>
                  <a:srgbClr val="3061F3"/>
                </a:solidFill>
                <a:hlinkClick r:id="rId2"/>
              </a:rPr>
              <a:t>Artículo </a:t>
            </a:r>
            <a:r>
              <a:rPr lang="es-ES" sz="1600" b="1" dirty="0">
                <a:solidFill>
                  <a:srgbClr val="3061F3"/>
                </a:solidFill>
                <a:hlinkClick r:id="rId2"/>
              </a:rPr>
              <a:t>6 del Acuerdo 001 del 10 de enero de 2023</a:t>
            </a:r>
            <a:r>
              <a:rPr lang="es-ES" sz="1600" dirty="0">
                <a:solidFill>
                  <a:srgbClr val="333333"/>
                </a:solidFill>
              </a:rPr>
              <a:t>.</a:t>
            </a:r>
            <a:endParaRPr lang="es-ES" sz="1600" b="0" i="0" dirty="0">
              <a:solidFill>
                <a:srgbClr val="333333"/>
              </a:solidFill>
              <a:effectLst/>
            </a:endParaRPr>
          </a:p>
        </p:txBody>
      </p:sp>
      <p:pic>
        <p:nvPicPr>
          <p:cNvPr id="7" name="Imagen 6"/>
          <p:cNvPicPr>
            <a:picLocks noChangeAspect="1"/>
          </p:cNvPicPr>
          <p:nvPr/>
        </p:nvPicPr>
        <p:blipFill>
          <a:blip r:embed="rId3"/>
          <a:stretch>
            <a:fillRect/>
          </a:stretch>
        </p:blipFill>
        <p:spPr>
          <a:xfrm>
            <a:off x="683712" y="2387272"/>
            <a:ext cx="5642660" cy="3629025"/>
          </a:xfrm>
          <a:prstGeom prst="rect">
            <a:avLst/>
          </a:prstGeom>
          <a:ln>
            <a:noFill/>
          </a:ln>
          <a:effectLst>
            <a:softEdge rad="112500"/>
          </a:effectLst>
        </p:spPr>
      </p:pic>
      <p:pic>
        <p:nvPicPr>
          <p:cNvPr id="8" name="Imagen 7"/>
          <p:cNvPicPr>
            <a:picLocks noChangeAspect="1"/>
          </p:cNvPicPr>
          <p:nvPr/>
        </p:nvPicPr>
        <p:blipFill>
          <a:blip r:embed="rId4"/>
          <a:stretch>
            <a:fillRect/>
          </a:stretch>
        </p:blipFill>
        <p:spPr>
          <a:xfrm>
            <a:off x="9858375" y="8549"/>
            <a:ext cx="2332039" cy="485064"/>
          </a:xfrm>
          <a:prstGeom prst="rect">
            <a:avLst/>
          </a:prstGeom>
          <a:ln>
            <a:noFill/>
          </a:ln>
          <a:effectLst>
            <a:softEdge rad="112500"/>
          </a:effectLst>
        </p:spPr>
      </p:pic>
      <p:sp>
        <p:nvSpPr>
          <p:cNvPr id="9" name="Marcador de número de diapositiva 8"/>
          <p:cNvSpPr>
            <a:spLocks noGrp="1"/>
          </p:cNvSpPr>
          <p:nvPr>
            <p:ph type="sldNum" sz="quarter" idx="12"/>
          </p:nvPr>
        </p:nvSpPr>
        <p:spPr/>
        <p:txBody>
          <a:bodyPr/>
          <a:lstStyle/>
          <a:p>
            <a:fld id="{167CCC5E-2B9D-409B-8780-EDBEA03A4F96}" type="slidenum">
              <a:rPr lang="es-CO" smtClean="0"/>
              <a:t>4</a:t>
            </a:fld>
            <a:endParaRPr lang="es-CO" dirty="0"/>
          </a:p>
        </p:txBody>
      </p:sp>
      <p:sp>
        <p:nvSpPr>
          <p:cNvPr id="10" name="CuadroTexto 9"/>
          <p:cNvSpPr txBox="1"/>
          <p:nvPr/>
        </p:nvSpPr>
        <p:spPr>
          <a:xfrm>
            <a:off x="1073888" y="6261913"/>
            <a:ext cx="3404971" cy="276999"/>
          </a:xfrm>
          <a:prstGeom prst="rect">
            <a:avLst/>
          </a:prstGeom>
          <a:noFill/>
        </p:spPr>
        <p:txBody>
          <a:bodyPr wrap="none" rtlCol="0">
            <a:spAutoFit/>
          </a:bodyPr>
          <a:lstStyle/>
          <a:p>
            <a:r>
              <a:rPr lang="es-ES" sz="1200" dirty="0" smtClean="0"/>
              <a:t>Descripción de la imagen: Foto de la casa Genoveva</a:t>
            </a:r>
            <a:endParaRPr lang="es-CO" sz="1200" dirty="0"/>
          </a:p>
        </p:txBody>
      </p:sp>
    </p:spTree>
    <p:extLst>
      <p:ext uri="{BB962C8B-B14F-4D97-AF65-F5344CB8AC3E}">
        <p14:creationId xmlns:p14="http://schemas.microsoft.com/office/powerpoint/2010/main" val="38104702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11550" y="487144"/>
            <a:ext cx="6488979" cy="2062103"/>
          </a:xfrm>
          <a:prstGeom prst="rect">
            <a:avLst/>
          </a:prstGeom>
        </p:spPr>
        <p:txBody>
          <a:bodyPr wrap="square">
            <a:spAutoFit/>
          </a:bodyPr>
          <a:lstStyle/>
          <a:p>
            <a:pPr algn="just"/>
            <a:r>
              <a:rPr lang="es-ES" sz="1600" b="1" cap="all" dirty="0">
                <a:solidFill>
                  <a:srgbClr val="353535"/>
                </a:solidFill>
              </a:rPr>
              <a:t>Oficina Asesora de Planeación</a:t>
            </a:r>
          </a:p>
          <a:p>
            <a:pPr algn="just"/>
            <a:endParaRPr lang="es-ES" sz="1600" dirty="0" smtClean="0">
              <a:solidFill>
                <a:srgbClr val="333333"/>
              </a:solidFill>
            </a:endParaRPr>
          </a:p>
          <a:p>
            <a:pPr algn="just"/>
            <a:r>
              <a:rPr lang="es-ES" sz="1600" dirty="0" smtClean="0">
                <a:solidFill>
                  <a:srgbClr val="333333"/>
                </a:solidFill>
              </a:rPr>
              <a:t>Se </a:t>
            </a:r>
            <a:r>
              <a:rPr lang="es-ES" sz="1600" dirty="0">
                <a:solidFill>
                  <a:srgbClr val="333333"/>
                </a:solidFill>
              </a:rPr>
              <a:t>encarga de asesorar y coordinar el proceso de planeación de las políticas, programas y proyectos del IDPC en los aspectos estratégicos, técnicos, económicos y administrativos, acorde con el Plan de Desarrollo Distrital, las Políticas Públicas Sectoriales y el objeto social del IDPC. También se encarga de hacerle seguimiento y control a la ejecución de </a:t>
            </a:r>
            <a:r>
              <a:rPr lang="es-ES" sz="1600" dirty="0" smtClean="0">
                <a:solidFill>
                  <a:srgbClr val="333333"/>
                </a:solidFill>
              </a:rPr>
              <a:t>éstos</a:t>
            </a:r>
            <a:r>
              <a:rPr lang="es-ES" sz="1600" dirty="0">
                <a:solidFill>
                  <a:srgbClr val="333333"/>
                </a:solidFill>
              </a:rPr>
              <a:t>. </a:t>
            </a:r>
            <a:r>
              <a:rPr lang="es-ES" sz="1600" b="1" dirty="0" smtClean="0">
                <a:solidFill>
                  <a:srgbClr val="264FA0"/>
                </a:solidFill>
                <a:hlinkClick r:id="rId2"/>
              </a:rPr>
              <a:t>Artículo </a:t>
            </a:r>
            <a:r>
              <a:rPr lang="es-ES" sz="1600" b="1" dirty="0">
                <a:solidFill>
                  <a:srgbClr val="264FA0"/>
                </a:solidFill>
                <a:hlinkClick r:id="rId2"/>
              </a:rPr>
              <a:t>8 del Acuerdo 001 del 10 de enero de </a:t>
            </a:r>
            <a:r>
              <a:rPr lang="es-ES" sz="1600" b="1" dirty="0" smtClean="0">
                <a:solidFill>
                  <a:srgbClr val="264FA0"/>
                </a:solidFill>
                <a:hlinkClick r:id="rId2"/>
              </a:rPr>
              <a:t>2023</a:t>
            </a:r>
            <a:r>
              <a:rPr lang="es-ES" sz="1600" b="1" dirty="0" smtClean="0">
                <a:solidFill>
                  <a:srgbClr val="264FA0"/>
                </a:solidFill>
              </a:rPr>
              <a:t>.</a:t>
            </a:r>
            <a:endParaRPr lang="es-ES" sz="1600" b="0" i="0" dirty="0">
              <a:solidFill>
                <a:srgbClr val="333333"/>
              </a:solidFill>
              <a:effectLst/>
            </a:endParaRPr>
          </a:p>
        </p:txBody>
      </p:sp>
      <p:pic>
        <p:nvPicPr>
          <p:cNvPr id="7" name="Imagen 6"/>
          <p:cNvPicPr>
            <a:picLocks noChangeAspect="1"/>
          </p:cNvPicPr>
          <p:nvPr/>
        </p:nvPicPr>
        <p:blipFill>
          <a:blip r:embed="rId3"/>
          <a:stretch>
            <a:fillRect/>
          </a:stretch>
        </p:blipFill>
        <p:spPr>
          <a:xfrm>
            <a:off x="268921" y="3285460"/>
            <a:ext cx="4556027" cy="2868003"/>
          </a:xfrm>
          <a:prstGeom prst="rect">
            <a:avLst/>
          </a:prstGeom>
          <a:ln>
            <a:noFill/>
          </a:ln>
          <a:effectLst>
            <a:softEdge rad="112500"/>
          </a:effectLst>
        </p:spPr>
      </p:pic>
      <p:pic>
        <p:nvPicPr>
          <p:cNvPr id="8" name="Imagen 7"/>
          <p:cNvPicPr>
            <a:picLocks noChangeAspect="1"/>
          </p:cNvPicPr>
          <p:nvPr/>
        </p:nvPicPr>
        <p:blipFill>
          <a:blip r:embed="rId4"/>
          <a:stretch>
            <a:fillRect/>
          </a:stretch>
        </p:blipFill>
        <p:spPr>
          <a:xfrm>
            <a:off x="7634177" y="241726"/>
            <a:ext cx="3827721" cy="2906584"/>
          </a:xfrm>
          <a:prstGeom prst="rect">
            <a:avLst/>
          </a:prstGeom>
          <a:ln>
            <a:noFill/>
          </a:ln>
          <a:effectLst>
            <a:softEdge rad="112500"/>
          </a:effectLst>
        </p:spPr>
      </p:pic>
      <p:sp>
        <p:nvSpPr>
          <p:cNvPr id="9" name="Rectángulo 8"/>
          <p:cNvSpPr/>
          <p:nvPr/>
        </p:nvSpPr>
        <p:spPr>
          <a:xfrm>
            <a:off x="5379524" y="3473307"/>
            <a:ext cx="6167434" cy="2800767"/>
          </a:xfrm>
          <a:prstGeom prst="rect">
            <a:avLst/>
          </a:prstGeom>
        </p:spPr>
        <p:txBody>
          <a:bodyPr wrap="square">
            <a:spAutoFit/>
          </a:bodyPr>
          <a:lstStyle/>
          <a:p>
            <a:pPr algn="just"/>
            <a:r>
              <a:rPr lang="es-ES" sz="1600" b="1" cap="all" dirty="0">
                <a:solidFill>
                  <a:srgbClr val="353535"/>
                </a:solidFill>
              </a:rPr>
              <a:t>OFICINA DE CONTROL DISCIPLINARIO INTERNO</a:t>
            </a:r>
          </a:p>
          <a:p>
            <a:pPr algn="just"/>
            <a:endParaRPr lang="es-ES" sz="1600" dirty="0" smtClean="0">
              <a:solidFill>
                <a:srgbClr val="333333"/>
              </a:solidFill>
            </a:endParaRPr>
          </a:p>
          <a:p>
            <a:pPr algn="just"/>
            <a:r>
              <a:rPr lang="es-ES" sz="1600" dirty="0" smtClean="0">
                <a:solidFill>
                  <a:srgbClr val="333333"/>
                </a:solidFill>
              </a:rPr>
              <a:t>Dentro </a:t>
            </a:r>
            <a:r>
              <a:rPr lang="es-ES" sz="1600" dirty="0">
                <a:solidFill>
                  <a:srgbClr val="333333"/>
                </a:solidFill>
              </a:rPr>
              <a:t>de las funciones encomendadas a la Oficina de Control Disciplinario Interno se encuentra adelantar la etapa de instrucción hasta la notificación del pliego de cargos o la decisión de archivo de los procesos disciplinarios contra los servidores y las servidoras que se encuentran o se encontraron vinculados a la entidad, de conformidad con el Código General Disciplinario del IDPC. De igual manera, debe orientar y capacitar a los servidores y servidoras de la entidad para prevenir acciones disciplinarias. </a:t>
            </a:r>
            <a:r>
              <a:rPr lang="es-ES" sz="1600" b="1" dirty="0" smtClean="0">
                <a:solidFill>
                  <a:srgbClr val="3061F3"/>
                </a:solidFill>
                <a:hlinkClick r:id="rId2"/>
              </a:rPr>
              <a:t>Artículo </a:t>
            </a:r>
            <a:r>
              <a:rPr lang="es-ES" sz="1600" b="1" dirty="0">
                <a:solidFill>
                  <a:srgbClr val="3061F3"/>
                </a:solidFill>
                <a:hlinkClick r:id="rId2"/>
              </a:rPr>
              <a:t>7 del Acuerdo 001 del 10 de enero de 2023.</a:t>
            </a:r>
            <a:endParaRPr lang="es-ES" sz="1600" b="0" i="0" dirty="0">
              <a:solidFill>
                <a:srgbClr val="333333"/>
              </a:solidFill>
              <a:effectLst/>
            </a:endParaRPr>
          </a:p>
        </p:txBody>
      </p:sp>
      <p:pic>
        <p:nvPicPr>
          <p:cNvPr id="10" name="Imagen 9"/>
          <p:cNvPicPr>
            <a:picLocks noChangeAspect="1"/>
          </p:cNvPicPr>
          <p:nvPr/>
        </p:nvPicPr>
        <p:blipFill>
          <a:blip r:embed="rId5"/>
          <a:stretch>
            <a:fillRect/>
          </a:stretch>
        </p:blipFill>
        <p:spPr>
          <a:xfrm>
            <a:off x="9858375" y="8549"/>
            <a:ext cx="2332039" cy="485064"/>
          </a:xfrm>
          <a:prstGeom prst="rect">
            <a:avLst/>
          </a:prstGeom>
          <a:ln>
            <a:noFill/>
          </a:ln>
          <a:effectLst>
            <a:softEdge rad="112500"/>
          </a:effectLst>
        </p:spPr>
      </p:pic>
      <p:sp>
        <p:nvSpPr>
          <p:cNvPr id="11" name="Marcador de número de diapositiva 10"/>
          <p:cNvSpPr>
            <a:spLocks noGrp="1"/>
          </p:cNvSpPr>
          <p:nvPr>
            <p:ph type="sldNum" sz="quarter" idx="12"/>
          </p:nvPr>
        </p:nvSpPr>
        <p:spPr/>
        <p:txBody>
          <a:bodyPr/>
          <a:lstStyle/>
          <a:p>
            <a:fld id="{167CCC5E-2B9D-409B-8780-EDBEA03A4F96}" type="slidenum">
              <a:rPr lang="es-CO" smtClean="0"/>
              <a:t>5</a:t>
            </a:fld>
            <a:endParaRPr lang="es-CO" dirty="0"/>
          </a:p>
        </p:txBody>
      </p:sp>
      <p:sp>
        <p:nvSpPr>
          <p:cNvPr id="12" name="CuadroTexto 11"/>
          <p:cNvSpPr txBox="1"/>
          <p:nvPr/>
        </p:nvSpPr>
        <p:spPr>
          <a:xfrm>
            <a:off x="1073888" y="6261913"/>
            <a:ext cx="3263970" cy="276999"/>
          </a:xfrm>
          <a:prstGeom prst="rect">
            <a:avLst/>
          </a:prstGeom>
          <a:noFill/>
        </p:spPr>
        <p:txBody>
          <a:bodyPr wrap="none" rtlCol="0">
            <a:spAutoFit/>
          </a:bodyPr>
          <a:lstStyle/>
          <a:p>
            <a:r>
              <a:rPr lang="es-ES" sz="1200" dirty="0" smtClean="0"/>
              <a:t>Descripción de la imagen: Foto de Casas Gemelas</a:t>
            </a:r>
            <a:endParaRPr lang="es-CO" sz="1200" dirty="0"/>
          </a:p>
        </p:txBody>
      </p:sp>
      <p:sp>
        <p:nvSpPr>
          <p:cNvPr id="13" name="CuadroTexto 12"/>
          <p:cNvSpPr txBox="1"/>
          <p:nvPr/>
        </p:nvSpPr>
        <p:spPr>
          <a:xfrm>
            <a:off x="8270051" y="3094718"/>
            <a:ext cx="3221972" cy="276999"/>
          </a:xfrm>
          <a:prstGeom prst="rect">
            <a:avLst/>
          </a:prstGeom>
          <a:noFill/>
        </p:spPr>
        <p:txBody>
          <a:bodyPr wrap="none" rtlCol="0">
            <a:spAutoFit/>
          </a:bodyPr>
          <a:lstStyle/>
          <a:p>
            <a:r>
              <a:rPr lang="es-ES" sz="1200" dirty="0" smtClean="0"/>
              <a:t>Descripción de la imagen: Foto de la casa Pardo</a:t>
            </a:r>
            <a:endParaRPr lang="es-CO" sz="1200" dirty="0"/>
          </a:p>
        </p:txBody>
      </p:sp>
    </p:spTree>
    <p:extLst>
      <p:ext uri="{BB962C8B-B14F-4D97-AF65-F5344CB8AC3E}">
        <p14:creationId xmlns:p14="http://schemas.microsoft.com/office/powerpoint/2010/main" val="35492547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80315" y="895574"/>
            <a:ext cx="6739191" cy="1815882"/>
          </a:xfrm>
          <a:prstGeom prst="rect">
            <a:avLst/>
          </a:prstGeom>
        </p:spPr>
        <p:txBody>
          <a:bodyPr wrap="square">
            <a:spAutoFit/>
          </a:bodyPr>
          <a:lstStyle/>
          <a:p>
            <a:pPr algn="just"/>
            <a:r>
              <a:rPr lang="es-ES" sz="1600" b="1" cap="all" dirty="0" smtClean="0">
                <a:solidFill>
                  <a:srgbClr val="222222"/>
                </a:solidFill>
              </a:rPr>
              <a:t>subdirección </a:t>
            </a:r>
            <a:r>
              <a:rPr lang="es-ES" sz="1600" b="1" cap="all" dirty="0">
                <a:solidFill>
                  <a:srgbClr val="222222"/>
                </a:solidFill>
              </a:rPr>
              <a:t>de Gestión Territorial del Patrimonio</a:t>
            </a:r>
          </a:p>
          <a:p>
            <a:pPr algn="just"/>
            <a:endParaRPr lang="es-ES" sz="1600" dirty="0" smtClean="0">
              <a:solidFill>
                <a:srgbClr val="333333"/>
              </a:solidFill>
            </a:endParaRPr>
          </a:p>
          <a:p>
            <a:pPr algn="just"/>
            <a:r>
              <a:rPr lang="es-ES" sz="1600" dirty="0" smtClean="0">
                <a:solidFill>
                  <a:srgbClr val="333333"/>
                </a:solidFill>
              </a:rPr>
              <a:t>Desarrolla </a:t>
            </a:r>
            <a:r>
              <a:rPr lang="es-ES" sz="1600" dirty="0">
                <a:solidFill>
                  <a:srgbClr val="333333"/>
                </a:solidFill>
              </a:rPr>
              <a:t>lineamientos y coordina el Sistema de Información Geográfica de Patrimonio del Distrito Capital; diseña, promueve y adopta fórmulas y mecanismos que faciliten las actuaciones de rehabilitación en los inmuebles ubicados en Sectores de Interés Cultural y en los Bienes de Interés Cultural en el Distrito Cultural</a:t>
            </a:r>
            <a:r>
              <a:rPr lang="es-ES" sz="1600" dirty="0" smtClean="0">
                <a:solidFill>
                  <a:srgbClr val="333333"/>
                </a:solidFill>
              </a:rPr>
              <a:t>. </a:t>
            </a:r>
            <a:r>
              <a:rPr lang="es-ES" sz="1600" b="1" dirty="0">
                <a:solidFill>
                  <a:srgbClr val="264FA0"/>
                </a:solidFill>
                <a:hlinkClick r:id="rId2"/>
              </a:rPr>
              <a:t>Artículo </a:t>
            </a:r>
            <a:r>
              <a:rPr lang="es-ES" sz="1600" b="1" dirty="0" smtClean="0">
                <a:solidFill>
                  <a:srgbClr val="264FA0"/>
                </a:solidFill>
                <a:hlinkClick r:id="rId2"/>
              </a:rPr>
              <a:t>10 </a:t>
            </a:r>
            <a:r>
              <a:rPr lang="es-ES" sz="1600" b="1" dirty="0">
                <a:solidFill>
                  <a:srgbClr val="264FA0"/>
                </a:solidFill>
                <a:hlinkClick r:id="rId2"/>
              </a:rPr>
              <a:t>del Acuerdo 001 del 10 de enero de </a:t>
            </a:r>
            <a:r>
              <a:rPr lang="es-ES" sz="1600" b="1" dirty="0" smtClean="0">
                <a:solidFill>
                  <a:srgbClr val="264FA0"/>
                </a:solidFill>
                <a:hlinkClick r:id="rId2"/>
              </a:rPr>
              <a:t>2023</a:t>
            </a:r>
            <a:r>
              <a:rPr lang="es-ES" sz="1600" b="1" dirty="0" smtClean="0">
                <a:solidFill>
                  <a:srgbClr val="264FA0"/>
                </a:solidFill>
              </a:rPr>
              <a:t>.</a:t>
            </a:r>
            <a:endParaRPr lang="es-ES" sz="1600" b="0" i="0" dirty="0">
              <a:solidFill>
                <a:srgbClr val="333333"/>
              </a:solidFill>
              <a:effectLst/>
            </a:endParaRPr>
          </a:p>
        </p:txBody>
      </p:sp>
      <p:pic>
        <p:nvPicPr>
          <p:cNvPr id="3" name="Imagen 2"/>
          <p:cNvPicPr>
            <a:picLocks noChangeAspect="1"/>
          </p:cNvPicPr>
          <p:nvPr/>
        </p:nvPicPr>
        <p:blipFill rotWithShape="1">
          <a:blip r:embed="rId3"/>
          <a:srcRect l="32776"/>
          <a:stretch/>
        </p:blipFill>
        <p:spPr>
          <a:xfrm>
            <a:off x="817121" y="3727052"/>
            <a:ext cx="4331180" cy="2257568"/>
          </a:xfrm>
          <a:prstGeom prst="rect">
            <a:avLst/>
          </a:prstGeom>
          <a:ln>
            <a:noFill/>
          </a:ln>
          <a:effectLst>
            <a:softEdge rad="112500"/>
          </a:effectLst>
        </p:spPr>
      </p:pic>
      <p:pic>
        <p:nvPicPr>
          <p:cNvPr id="4" name="Imagen 3"/>
          <p:cNvPicPr>
            <a:picLocks noChangeAspect="1"/>
          </p:cNvPicPr>
          <p:nvPr/>
        </p:nvPicPr>
        <p:blipFill rotWithShape="1">
          <a:blip r:embed="rId3"/>
          <a:srcRect r="67578"/>
          <a:stretch/>
        </p:blipFill>
        <p:spPr>
          <a:xfrm>
            <a:off x="8407658" y="482518"/>
            <a:ext cx="2682101" cy="2641993"/>
          </a:xfrm>
          <a:prstGeom prst="rect">
            <a:avLst/>
          </a:prstGeom>
          <a:ln>
            <a:noFill/>
          </a:ln>
          <a:effectLst>
            <a:softEdge rad="112500"/>
          </a:effectLst>
        </p:spPr>
      </p:pic>
      <p:sp>
        <p:nvSpPr>
          <p:cNvPr id="5" name="Rectángulo 4"/>
          <p:cNvSpPr/>
          <p:nvPr/>
        </p:nvSpPr>
        <p:spPr>
          <a:xfrm>
            <a:off x="5475768" y="3449300"/>
            <a:ext cx="6071190" cy="2308324"/>
          </a:xfrm>
          <a:prstGeom prst="rect">
            <a:avLst/>
          </a:prstGeom>
        </p:spPr>
        <p:txBody>
          <a:bodyPr wrap="square">
            <a:spAutoFit/>
          </a:bodyPr>
          <a:lstStyle/>
          <a:p>
            <a:pPr algn="just"/>
            <a:endParaRPr lang="es-ES" sz="1600" b="1" cap="all" dirty="0" smtClean="0">
              <a:solidFill>
                <a:srgbClr val="222222"/>
              </a:solidFill>
            </a:endParaRPr>
          </a:p>
          <a:p>
            <a:pPr algn="just"/>
            <a:r>
              <a:rPr lang="es-ES" sz="1600" b="1" cap="all" dirty="0" smtClean="0">
                <a:solidFill>
                  <a:srgbClr val="222222"/>
                </a:solidFill>
              </a:rPr>
              <a:t>GERENCIA </a:t>
            </a:r>
            <a:r>
              <a:rPr lang="es-ES" sz="1600" b="1" cap="all" dirty="0">
                <a:solidFill>
                  <a:srgbClr val="222222"/>
                </a:solidFill>
              </a:rPr>
              <a:t>DE INSTRUMENTOS DE PLANEACIÓN Y GESTIÓN DEL PATRIMONIO </a:t>
            </a:r>
            <a:r>
              <a:rPr lang="es-ES" sz="1600" b="1" cap="all" dirty="0" smtClean="0">
                <a:solidFill>
                  <a:srgbClr val="222222"/>
                </a:solidFill>
              </a:rPr>
              <a:t>CULTURAL</a:t>
            </a:r>
          </a:p>
          <a:p>
            <a:pPr algn="just"/>
            <a:endParaRPr lang="es-ES" sz="1600" cap="all" dirty="0" smtClean="0">
              <a:solidFill>
                <a:srgbClr val="222222"/>
              </a:solidFill>
            </a:endParaRPr>
          </a:p>
          <a:p>
            <a:pPr algn="just"/>
            <a:r>
              <a:rPr lang="es-ES" sz="1600" dirty="0" smtClean="0">
                <a:solidFill>
                  <a:srgbClr val="333333"/>
                </a:solidFill>
              </a:rPr>
              <a:t>Tiene </a:t>
            </a:r>
            <a:r>
              <a:rPr lang="es-ES" sz="1600" dirty="0">
                <a:solidFill>
                  <a:srgbClr val="333333"/>
                </a:solidFill>
              </a:rPr>
              <a:t>dentro de sus funciones dirigir la priorización de los programas, acciones y proyectos a ejecutar de conformidad con los objetivos de los instrumentos de planeación y gestión, bajo  las orientaciones generales formuladas por la instancia de direccionamiento estratégico de los instrumentos</a:t>
            </a:r>
            <a:r>
              <a:rPr lang="es-ES" sz="1600" dirty="0" smtClean="0">
                <a:solidFill>
                  <a:srgbClr val="333333"/>
                </a:solidFill>
              </a:rPr>
              <a:t>. </a:t>
            </a:r>
            <a:r>
              <a:rPr lang="es-ES" sz="1600" b="1" dirty="0">
                <a:solidFill>
                  <a:srgbClr val="3061F3"/>
                </a:solidFill>
                <a:hlinkClick r:id="rId2"/>
              </a:rPr>
              <a:t>Artículo 11 del Acuerdo 001 del 10 de enero de </a:t>
            </a:r>
            <a:r>
              <a:rPr lang="es-ES" sz="1600" b="1" dirty="0" smtClean="0">
                <a:solidFill>
                  <a:srgbClr val="3061F3"/>
                </a:solidFill>
                <a:hlinkClick r:id="rId2"/>
              </a:rPr>
              <a:t>2023</a:t>
            </a:r>
            <a:r>
              <a:rPr lang="es-ES" sz="1600" b="1" dirty="0" smtClean="0">
                <a:solidFill>
                  <a:srgbClr val="3061F3"/>
                </a:solidFill>
              </a:rPr>
              <a:t>.</a:t>
            </a:r>
            <a:endParaRPr lang="es-ES" sz="1600" b="0" i="0" dirty="0">
              <a:solidFill>
                <a:srgbClr val="333333"/>
              </a:solidFill>
              <a:effectLst/>
            </a:endParaRPr>
          </a:p>
        </p:txBody>
      </p:sp>
      <p:pic>
        <p:nvPicPr>
          <p:cNvPr id="6" name="Imagen 5"/>
          <p:cNvPicPr>
            <a:picLocks noChangeAspect="1"/>
          </p:cNvPicPr>
          <p:nvPr/>
        </p:nvPicPr>
        <p:blipFill>
          <a:blip r:embed="rId4"/>
          <a:stretch>
            <a:fillRect/>
          </a:stretch>
        </p:blipFill>
        <p:spPr>
          <a:xfrm>
            <a:off x="9858375" y="8549"/>
            <a:ext cx="2332039" cy="485064"/>
          </a:xfrm>
          <a:prstGeom prst="rect">
            <a:avLst/>
          </a:prstGeom>
          <a:ln>
            <a:noFill/>
          </a:ln>
          <a:effectLst>
            <a:softEdge rad="112500"/>
          </a:effectLst>
        </p:spPr>
      </p:pic>
      <p:sp>
        <p:nvSpPr>
          <p:cNvPr id="7" name="Marcador de número de diapositiva 6"/>
          <p:cNvSpPr>
            <a:spLocks noGrp="1"/>
          </p:cNvSpPr>
          <p:nvPr>
            <p:ph type="sldNum" sz="quarter" idx="12"/>
          </p:nvPr>
        </p:nvSpPr>
        <p:spPr/>
        <p:txBody>
          <a:bodyPr/>
          <a:lstStyle/>
          <a:p>
            <a:fld id="{167CCC5E-2B9D-409B-8780-EDBEA03A4F96}" type="slidenum">
              <a:rPr lang="es-CO" smtClean="0"/>
              <a:t>6</a:t>
            </a:fld>
            <a:endParaRPr lang="es-CO" dirty="0"/>
          </a:p>
        </p:txBody>
      </p:sp>
      <p:sp>
        <p:nvSpPr>
          <p:cNvPr id="8" name="CuadroTexto 7"/>
          <p:cNvSpPr txBox="1"/>
          <p:nvPr/>
        </p:nvSpPr>
        <p:spPr>
          <a:xfrm>
            <a:off x="1073888" y="6261913"/>
            <a:ext cx="3075586" cy="276999"/>
          </a:xfrm>
          <a:prstGeom prst="rect">
            <a:avLst/>
          </a:prstGeom>
          <a:noFill/>
        </p:spPr>
        <p:txBody>
          <a:bodyPr wrap="none" rtlCol="0">
            <a:spAutoFit/>
          </a:bodyPr>
          <a:lstStyle/>
          <a:p>
            <a:r>
              <a:rPr lang="es-ES" sz="1200" dirty="0" smtClean="0"/>
              <a:t>Descripción de la imagen: Imagen de ruralidad</a:t>
            </a:r>
            <a:endParaRPr lang="es-CO" sz="1200" dirty="0"/>
          </a:p>
        </p:txBody>
      </p:sp>
      <p:sp>
        <p:nvSpPr>
          <p:cNvPr id="9" name="CuadroTexto 8"/>
          <p:cNvSpPr txBox="1"/>
          <p:nvPr/>
        </p:nvSpPr>
        <p:spPr>
          <a:xfrm>
            <a:off x="7812997" y="3123050"/>
            <a:ext cx="4377417" cy="276999"/>
          </a:xfrm>
          <a:prstGeom prst="rect">
            <a:avLst/>
          </a:prstGeom>
          <a:noFill/>
        </p:spPr>
        <p:txBody>
          <a:bodyPr wrap="none" rtlCol="0">
            <a:spAutoFit/>
          </a:bodyPr>
          <a:lstStyle/>
          <a:p>
            <a:r>
              <a:rPr lang="es-ES" sz="1200" dirty="0" smtClean="0"/>
              <a:t>Descripción de la imagen: Imagen de personas frente a una iglesia</a:t>
            </a:r>
            <a:endParaRPr lang="es-CO" sz="1200" dirty="0"/>
          </a:p>
        </p:txBody>
      </p:sp>
    </p:spTree>
    <p:extLst>
      <p:ext uri="{BB962C8B-B14F-4D97-AF65-F5344CB8AC3E}">
        <p14:creationId xmlns:p14="http://schemas.microsoft.com/office/powerpoint/2010/main" val="2145428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08519" y="493761"/>
            <a:ext cx="10785275" cy="1323439"/>
          </a:xfrm>
          <a:prstGeom prst="rect">
            <a:avLst/>
          </a:prstGeom>
        </p:spPr>
        <p:txBody>
          <a:bodyPr wrap="square">
            <a:spAutoFit/>
          </a:bodyPr>
          <a:lstStyle/>
          <a:p>
            <a:pPr algn="just"/>
            <a:r>
              <a:rPr lang="es-ES" sz="1600" b="1" cap="all" dirty="0">
                <a:solidFill>
                  <a:srgbClr val="222222"/>
                </a:solidFill>
              </a:rPr>
              <a:t>Subdirección de Protección e Intervención del Patrimonio</a:t>
            </a:r>
          </a:p>
          <a:p>
            <a:pPr algn="just"/>
            <a:endParaRPr lang="es-ES" sz="1600" dirty="0" smtClean="0">
              <a:solidFill>
                <a:srgbClr val="333333"/>
              </a:solidFill>
            </a:endParaRPr>
          </a:p>
          <a:p>
            <a:pPr algn="just"/>
            <a:r>
              <a:rPr lang="es-ES" sz="1600" dirty="0" smtClean="0">
                <a:solidFill>
                  <a:srgbClr val="333333"/>
                </a:solidFill>
              </a:rPr>
              <a:t>Realiza </a:t>
            </a:r>
            <a:r>
              <a:rPr lang="es-ES" sz="1600" dirty="0">
                <a:solidFill>
                  <a:srgbClr val="333333"/>
                </a:solidFill>
              </a:rPr>
              <a:t>acciones para la sostenibilidad del patrimonio cultural construido, es decir que su misión principal es la de poner en valor y de manera integral, los Bienes de Interés Cultural de la ciudad de Bogotá, tomando en consideración los conceptos técnicos requeridos para la intervención y protección del patrimonio</a:t>
            </a:r>
            <a:r>
              <a:rPr lang="es-ES" sz="1600" dirty="0" smtClean="0">
                <a:solidFill>
                  <a:srgbClr val="333333"/>
                </a:solidFill>
              </a:rPr>
              <a:t>. </a:t>
            </a:r>
            <a:r>
              <a:rPr lang="es-ES" sz="1600" b="1" dirty="0">
                <a:solidFill>
                  <a:srgbClr val="264FA0"/>
                </a:solidFill>
                <a:hlinkClick r:id="rId2"/>
              </a:rPr>
              <a:t>Artículo </a:t>
            </a:r>
            <a:r>
              <a:rPr lang="es-ES" sz="1600" b="1" dirty="0" smtClean="0">
                <a:solidFill>
                  <a:srgbClr val="264FA0"/>
                </a:solidFill>
                <a:hlinkClick r:id="rId2"/>
              </a:rPr>
              <a:t>9 </a:t>
            </a:r>
            <a:r>
              <a:rPr lang="es-ES" sz="1600" b="1" dirty="0">
                <a:solidFill>
                  <a:srgbClr val="264FA0"/>
                </a:solidFill>
                <a:hlinkClick r:id="rId2"/>
              </a:rPr>
              <a:t>del Acuerdo 001 del 10 de enero de </a:t>
            </a:r>
            <a:r>
              <a:rPr lang="es-ES" sz="1600" b="1" dirty="0" smtClean="0">
                <a:solidFill>
                  <a:srgbClr val="264FA0"/>
                </a:solidFill>
                <a:hlinkClick r:id="rId2"/>
              </a:rPr>
              <a:t>2023</a:t>
            </a:r>
            <a:r>
              <a:rPr lang="es-ES" sz="1600" b="1" dirty="0" smtClean="0">
                <a:solidFill>
                  <a:srgbClr val="264FA0"/>
                </a:solidFill>
              </a:rPr>
              <a:t>.</a:t>
            </a:r>
            <a:endParaRPr lang="es-ES" sz="1600" b="0" i="0" dirty="0">
              <a:solidFill>
                <a:srgbClr val="333333"/>
              </a:solidFill>
              <a:effectLst/>
            </a:endParaRPr>
          </a:p>
        </p:txBody>
      </p:sp>
      <p:pic>
        <p:nvPicPr>
          <p:cNvPr id="3" name="Imagen 2"/>
          <p:cNvPicPr>
            <a:picLocks noChangeAspect="1"/>
          </p:cNvPicPr>
          <p:nvPr/>
        </p:nvPicPr>
        <p:blipFill>
          <a:blip r:embed="rId3"/>
          <a:stretch>
            <a:fillRect/>
          </a:stretch>
        </p:blipFill>
        <p:spPr>
          <a:xfrm>
            <a:off x="611258" y="2176761"/>
            <a:ext cx="5628122" cy="3362803"/>
          </a:xfrm>
          <a:prstGeom prst="rect">
            <a:avLst/>
          </a:prstGeom>
          <a:ln>
            <a:noFill/>
          </a:ln>
          <a:effectLst>
            <a:softEdge rad="112500"/>
          </a:effectLst>
        </p:spPr>
      </p:pic>
      <p:pic>
        <p:nvPicPr>
          <p:cNvPr id="4" name="Imagen 3"/>
          <p:cNvPicPr>
            <a:picLocks noChangeAspect="1"/>
          </p:cNvPicPr>
          <p:nvPr/>
        </p:nvPicPr>
        <p:blipFill>
          <a:blip r:embed="rId4"/>
          <a:stretch>
            <a:fillRect/>
          </a:stretch>
        </p:blipFill>
        <p:spPr>
          <a:xfrm>
            <a:off x="5975497" y="3322786"/>
            <a:ext cx="5688419" cy="3046300"/>
          </a:xfrm>
          <a:prstGeom prst="rect">
            <a:avLst/>
          </a:prstGeom>
          <a:ln>
            <a:noFill/>
          </a:ln>
          <a:effectLst>
            <a:softEdge rad="112500"/>
          </a:effectLst>
        </p:spPr>
      </p:pic>
      <p:pic>
        <p:nvPicPr>
          <p:cNvPr id="5" name="Imagen 4"/>
          <p:cNvPicPr>
            <a:picLocks noChangeAspect="1"/>
          </p:cNvPicPr>
          <p:nvPr/>
        </p:nvPicPr>
        <p:blipFill>
          <a:blip r:embed="rId5"/>
          <a:stretch>
            <a:fillRect/>
          </a:stretch>
        </p:blipFill>
        <p:spPr>
          <a:xfrm>
            <a:off x="9858375" y="8549"/>
            <a:ext cx="2332039" cy="485064"/>
          </a:xfrm>
          <a:prstGeom prst="rect">
            <a:avLst/>
          </a:prstGeom>
          <a:ln>
            <a:noFill/>
          </a:ln>
          <a:effectLst>
            <a:softEdge rad="112500"/>
          </a:effectLst>
        </p:spPr>
      </p:pic>
      <p:sp>
        <p:nvSpPr>
          <p:cNvPr id="6" name="Marcador de número de diapositiva 5"/>
          <p:cNvSpPr>
            <a:spLocks noGrp="1"/>
          </p:cNvSpPr>
          <p:nvPr>
            <p:ph type="sldNum" sz="quarter" idx="12"/>
          </p:nvPr>
        </p:nvSpPr>
        <p:spPr/>
        <p:txBody>
          <a:bodyPr/>
          <a:lstStyle/>
          <a:p>
            <a:fld id="{167CCC5E-2B9D-409B-8780-EDBEA03A4F96}" type="slidenum">
              <a:rPr lang="es-CO" smtClean="0"/>
              <a:t>7</a:t>
            </a:fld>
            <a:endParaRPr lang="es-CO" dirty="0"/>
          </a:p>
        </p:txBody>
      </p:sp>
      <p:sp>
        <p:nvSpPr>
          <p:cNvPr id="7" name="CuadroTexto 6"/>
          <p:cNvSpPr txBox="1"/>
          <p:nvPr/>
        </p:nvSpPr>
        <p:spPr>
          <a:xfrm>
            <a:off x="708519" y="5622126"/>
            <a:ext cx="4757969" cy="276999"/>
          </a:xfrm>
          <a:prstGeom prst="rect">
            <a:avLst/>
          </a:prstGeom>
          <a:noFill/>
        </p:spPr>
        <p:txBody>
          <a:bodyPr wrap="none" rtlCol="0">
            <a:spAutoFit/>
          </a:bodyPr>
          <a:lstStyle/>
          <a:p>
            <a:r>
              <a:rPr lang="es-ES" sz="1200" dirty="0" smtClean="0"/>
              <a:t>Descripción de la imagen: Foto de restauradores y arquitectos trabajando</a:t>
            </a:r>
            <a:endParaRPr lang="es-CO" sz="1200" dirty="0"/>
          </a:p>
        </p:txBody>
      </p:sp>
      <p:sp>
        <p:nvSpPr>
          <p:cNvPr id="8" name="CuadroTexto 7"/>
          <p:cNvSpPr txBox="1"/>
          <p:nvPr/>
        </p:nvSpPr>
        <p:spPr>
          <a:xfrm>
            <a:off x="6324440" y="2824725"/>
            <a:ext cx="5634299" cy="276999"/>
          </a:xfrm>
          <a:prstGeom prst="rect">
            <a:avLst/>
          </a:prstGeom>
          <a:noFill/>
        </p:spPr>
        <p:txBody>
          <a:bodyPr wrap="none" rtlCol="0">
            <a:spAutoFit/>
          </a:bodyPr>
          <a:lstStyle/>
          <a:p>
            <a:r>
              <a:rPr lang="es-ES" sz="1200" dirty="0" smtClean="0"/>
              <a:t>Descripción de la imagen: Imagen edificio antes y después de intervención de fachada </a:t>
            </a:r>
            <a:endParaRPr lang="es-CO" sz="1200" dirty="0"/>
          </a:p>
        </p:txBody>
      </p:sp>
    </p:spTree>
    <p:extLst>
      <p:ext uri="{BB962C8B-B14F-4D97-AF65-F5344CB8AC3E}">
        <p14:creationId xmlns:p14="http://schemas.microsoft.com/office/powerpoint/2010/main" val="31919080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00858" y="829513"/>
            <a:ext cx="6021573" cy="1815882"/>
          </a:xfrm>
          <a:prstGeom prst="rect">
            <a:avLst/>
          </a:prstGeom>
        </p:spPr>
        <p:txBody>
          <a:bodyPr wrap="square">
            <a:spAutoFit/>
          </a:bodyPr>
          <a:lstStyle/>
          <a:p>
            <a:pPr algn="just"/>
            <a:r>
              <a:rPr lang="es-ES" sz="1600" b="1" cap="all" dirty="0" smtClean="0">
                <a:solidFill>
                  <a:srgbClr val="222222"/>
                </a:solidFill>
              </a:rPr>
              <a:t>Subdirección </a:t>
            </a:r>
            <a:r>
              <a:rPr lang="es-ES" sz="1600" b="1" cap="all" dirty="0">
                <a:solidFill>
                  <a:srgbClr val="222222"/>
                </a:solidFill>
              </a:rPr>
              <a:t>de Divulgación y Apropiación del Patrimonio</a:t>
            </a:r>
          </a:p>
          <a:p>
            <a:pPr algn="just"/>
            <a:endParaRPr lang="es-ES" sz="1600" dirty="0" smtClean="0">
              <a:solidFill>
                <a:srgbClr val="333333"/>
              </a:solidFill>
            </a:endParaRPr>
          </a:p>
          <a:p>
            <a:pPr algn="just"/>
            <a:r>
              <a:rPr lang="es-ES" sz="1600" dirty="0" smtClean="0">
                <a:solidFill>
                  <a:srgbClr val="333333"/>
                </a:solidFill>
              </a:rPr>
              <a:t>Ejecuta </a:t>
            </a:r>
            <a:r>
              <a:rPr lang="es-ES" sz="1600" dirty="0">
                <a:solidFill>
                  <a:srgbClr val="333333"/>
                </a:solidFill>
              </a:rPr>
              <a:t>planes, programas y estrategias que propendan por la valoración y apropiación social del patrimonio cultural, a través de publicaciones, exposiciones, proyectos y producción de contenidos en torno a los temas misionales de la entidad a nivel interno y externo</a:t>
            </a:r>
            <a:r>
              <a:rPr lang="es-ES" sz="1600" dirty="0" smtClean="0">
                <a:solidFill>
                  <a:srgbClr val="333333"/>
                </a:solidFill>
              </a:rPr>
              <a:t>. </a:t>
            </a:r>
            <a:r>
              <a:rPr lang="es-ES" sz="1600" b="1" dirty="0">
                <a:solidFill>
                  <a:srgbClr val="264FA0"/>
                </a:solidFill>
                <a:hlinkClick r:id="rId2"/>
              </a:rPr>
              <a:t>Artículo </a:t>
            </a:r>
            <a:r>
              <a:rPr lang="es-ES" sz="1600" b="1" dirty="0" smtClean="0">
                <a:solidFill>
                  <a:srgbClr val="264FA0"/>
                </a:solidFill>
                <a:hlinkClick r:id="rId2"/>
              </a:rPr>
              <a:t>12 </a:t>
            </a:r>
            <a:r>
              <a:rPr lang="es-ES" sz="1600" b="1" dirty="0">
                <a:solidFill>
                  <a:srgbClr val="264FA0"/>
                </a:solidFill>
                <a:hlinkClick r:id="rId2"/>
              </a:rPr>
              <a:t>del Acuerdo 001 del 10 de enero de </a:t>
            </a:r>
            <a:r>
              <a:rPr lang="es-ES" sz="1600" b="1" dirty="0" smtClean="0">
                <a:solidFill>
                  <a:srgbClr val="264FA0"/>
                </a:solidFill>
                <a:hlinkClick r:id="rId2"/>
              </a:rPr>
              <a:t>2023</a:t>
            </a:r>
            <a:r>
              <a:rPr lang="es-ES" sz="1600" b="1" dirty="0" smtClean="0">
                <a:solidFill>
                  <a:srgbClr val="264FA0"/>
                </a:solidFill>
              </a:rPr>
              <a:t>.</a:t>
            </a:r>
            <a:endParaRPr lang="es-ES" sz="1600" dirty="0">
              <a:solidFill>
                <a:srgbClr val="333333"/>
              </a:solidFill>
            </a:endParaRPr>
          </a:p>
        </p:txBody>
      </p:sp>
      <p:pic>
        <p:nvPicPr>
          <p:cNvPr id="3" name="Imagen 2"/>
          <p:cNvPicPr>
            <a:picLocks noChangeAspect="1"/>
          </p:cNvPicPr>
          <p:nvPr/>
        </p:nvPicPr>
        <p:blipFill>
          <a:blip r:embed="rId3"/>
          <a:stretch>
            <a:fillRect/>
          </a:stretch>
        </p:blipFill>
        <p:spPr>
          <a:xfrm>
            <a:off x="7192278" y="373423"/>
            <a:ext cx="4407842" cy="2782255"/>
          </a:xfrm>
          <a:prstGeom prst="rect">
            <a:avLst/>
          </a:prstGeom>
          <a:ln>
            <a:noFill/>
          </a:ln>
          <a:effectLst>
            <a:softEdge rad="112500"/>
          </a:effectLst>
        </p:spPr>
      </p:pic>
      <p:pic>
        <p:nvPicPr>
          <p:cNvPr id="4" name="Imagen 3"/>
          <p:cNvPicPr>
            <a:picLocks noChangeAspect="1"/>
          </p:cNvPicPr>
          <p:nvPr/>
        </p:nvPicPr>
        <p:blipFill>
          <a:blip r:embed="rId4"/>
          <a:stretch>
            <a:fillRect/>
          </a:stretch>
        </p:blipFill>
        <p:spPr>
          <a:xfrm>
            <a:off x="557246" y="3155678"/>
            <a:ext cx="4825928" cy="3179910"/>
          </a:xfrm>
          <a:prstGeom prst="rect">
            <a:avLst/>
          </a:prstGeom>
          <a:ln>
            <a:noFill/>
          </a:ln>
          <a:effectLst>
            <a:softEdge rad="112500"/>
          </a:effectLst>
        </p:spPr>
      </p:pic>
      <p:sp>
        <p:nvSpPr>
          <p:cNvPr id="5" name="Rectángulo 4"/>
          <p:cNvSpPr/>
          <p:nvPr/>
        </p:nvSpPr>
        <p:spPr>
          <a:xfrm>
            <a:off x="5677785" y="3837692"/>
            <a:ext cx="5922335" cy="2062103"/>
          </a:xfrm>
          <a:prstGeom prst="rect">
            <a:avLst/>
          </a:prstGeom>
        </p:spPr>
        <p:txBody>
          <a:bodyPr wrap="square">
            <a:spAutoFit/>
          </a:bodyPr>
          <a:lstStyle/>
          <a:p>
            <a:pPr algn="just"/>
            <a:r>
              <a:rPr lang="es-ES" sz="1600" b="1" cap="all" dirty="0" smtClean="0">
                <a:solidFill>
                  <a:srgbClr val="222222"/>
                </a:solidFill>
              </a:rPr>
              <a:t>Gerencia </a:t>
            </a:r>
            <a:r>
              <a:rPr lang="es-ES" sz="1600" b="1" cap="all" dirty="0">
                <a:solidFill>
                  <a:srgbClr val="222222"/>
                </a:solidFill>
              </a:rPr>
              <a:t>Museo de Bogotá</a:t>
            </a:r>
          </a:p>
          <a:p>
            <a:pPr algn="just"/>
            <a:endParaRPr lang="es-ES" sz="1600" dirty="0" smtClean="0">
              <a:solidFill>
                <a:srgbClr val="333333"/>
              </a:solidFill>
            </a:endParaRPr>
          </a:p>
          <a:p>
            <a:pPr algn="just"/>
            <a:r>
              <a:rPr lang="es-ES" sz="1600" dirty="0" smtClean="0">
                <a:solidFill>
                  <a:srgbClr val="333333"/>
                </a:solidFill>
              </a:rPr>
              <a:t>Fomenta</a:t>
            </a:r>
            <a:r>
              <a:rPr lang="es-ES" sz="1600" dirty="0">
                <a:solidFill>
                  <a:srgbClr val="333333"/>
                </a:solidFill>
              </a:rPr>
              <a:t>, promueve y orienta el desarrollo de la museología y la museografía en todas las manifestaciones del patrimonio cultural del Distrito Capital, a la vez que consolida la investigación, organización, conservación, incremento, protección, publicación y divulgación de las colecciones del patrimonio cultural del Distrito Capital. </a:t>
            </a:r>
            <a:endParaRPr lang="es-ES" sz="1600" dirty="0" smtClean="0">
              <a:solidFill>
                <a:srgbClr val="333333"/>
              </a:solidFill>
            </a:endParaRPr>
          </a:p>
          <a:p>
            <a:pPr algn="just"/>
            <a:r>
              <a:rPr lang="es-ES" sz="1600" b="1" u="sng" dirty="0">
                <a:solidFill>
                  <a:srgbClr val="264FA0"/>
                </a:solidFill>
              </a:rPr>
              <a:t>Artículo 13 del Acuerdo 001 del 10 de enero de 2023.</a:t>
            </a:r>
          </a:p>
        </p:txBody>
      </p:sp>
      <p:pic>
        <p:nvPicPr>
          <p:cNvPr id="6" name="Imagen 5"/>
          <p:cNvPicPr>
            <a:picLocks noChangeAspect="1"/>
          </p:cNvPicPr>
          <p:nvPr/>
        </p:nvPicPr>
        <p:blipFill>
          <a:blip r:embed="rId5"/>
          <a:stretch>
            <a:fillRect/>
          </a:stretch>
        </p:blipFill>
        <p:spPr>
          <a:xfrm>
            <a:off x="9858375" y="8549"/>
            <a:ext cx="2332039" cy="485064"/>
          </a:xfrm>
          <a:prstGeom prst="rect">
            <a:avLst/>
          </a:prstGeom>
          <a:ln>
            <a:noFill/>
          </a:ln>
          <a:effectLst>
            <a:softEdge rad="112500"/>
          </a:effectLst>
        </p:spPr>
      </p:pic>
      <p:sp>
        <p:nvSpPr>
          <p:cNvPr id="7" name="Marcador de número de diapositiva 6"/>
          <p:cNvSpPr>
            <a:spLocks noGrp="1"/>
          </p:cNvSpPr>
          <p:nvPr>
            <p:ph type="sldNum" sz="quarter" idx="12"/>
          </p:nvPr>
        </p:nvSpPr>
        <p:spPr/>
        <p:txBody>
          <a:bodyPr/>
          <a:lstStyle/>
          <a:p>
            <a:fld id="{167CCC5E-2B9D-409B-8780-EDBEA03A4F96}" type="slidenum">
              <a:rPr lang="es-CO" smtClean="0"/>
              <a:t>8</a:t>
            </a:fld>
            <a:endParaRPr lang="es-CO" dirty="0"/>
          </a:p>
        </p:txBody>
      </p:sp>
      <p:sp>
        <p:nvSpPr>
          <p:cNvPr id="8" name="CuadroTexto 7"/>
          <p:cNvSpPr txBox="1"/>
          <p:nvPr/>
        </p:nvSpPr>
        <p:spPr>
          <a:xfrm>
            <a:off x="557246" y="6356350"/>
            <a:ext cx="3467872" cy="276999"/>
          </a:xfrm>
          <a:prstGeom prst="rect">
            <a:avLst/>
          </a:prstGeom>
          <a:noFill/>
        </p:spPr>
        <p:txBody>
          <a:bodyPr wrap="none" rtlCol="0">
            <a:spAutoFit/>
          </a:bodyPr>
          <a:lstStyle/>
          <a:p>
            <a:r>
              <a:rPr lang="es-ES" sz="1200" dirty="0" smtClean="0"/>
              <a:t>Descripción de la imagen: Foto del Museo de Bogotá</a:t>
            </a:r>
            <a:endParaRPr lang="es-CO" sz="1200" dirty="0"/>
          </a:p>
        </p:txBody>
      </p:sp>
      <p:sp>
        <p:nvSpPr>
          <p:cNvPr id="9" name="CuadroTexto 8"/>
          <p:cNvSpPr txBox="1"/>
          <p:nvPr/>
        </p:nvSpPr>
        <p:spPr>
          <a:xfrm>
            <a:off x="7404930" y="3242637"/>
            <a:ext cx="3395160" cy="276999"/>
          </a:xfrm>
          <a:prstGeom prst="rect">
            <a:avLst/>
          </a:prstGeom>
          <a:noFill/>
        </p:spPr>
        <p:txBody>
          <a:bodyPr wrap="none" rtlCol="0">
            <a:spAutoFit/>
          </a:bodyPr>
          <a:lstStyle/>
          <a:p>
            <a:r>
              <a:rPr lang="es-ES" sz="1200" dirty="0" smtClean="0"/>
              <a:t>Descripción de la imagen: Imagen libro CIVINAUTAS</a:t>
            </a:r>
            <a:endParaRPr lang="es-CO" sz="1200" dirty="0"/>
          </a:p>
        </p:txBody>
      </p:sp>
    </p:spTree>
    <p:extLst>
      <p:ext uri="{BB962C8B-B14F-4D97-AF65-F5344CB8AC3E}">
        <p14:creationId xmlns:p14="http://schemas.microsoft.com/office/powerpoint/2010/main" val="40969928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6530" y="735380"/>
            <a:ext cx="10287925" cy="1569660"/>
          </a:xfrm>
          <a:prstGeom prst="rect">
            <a:avLst/>
          </a:prstGeom>
        </p:spPr>
        <p:txBody>
          <a:bodyPr wrap="square">
            <a:spAutoFit/>
          </a:bodyPr>
          <a:lstStyle/>
          <a:p>
            <a:pPr algn="just"/>
            <a:r>
              <a:rPr lang="es-ES" sz="1600" b="1" cap="all" dirty="0">
                <a:solidFill>
                  <a:srgbClr val="222222"/>
                </a:solidFill>
              </a:rPr>
              <a:t>Subdirección de Gestión Corporativa</a:t>
            </a:r>
          </a:p>
          <a:p>
            <a:pPr algn="just"/>
            <a:endParaRPr lang="es-ES" sz="1600" dirty="0" smtClean="0">
              <a:solidFill>
                <a:srgbClr val="333333"/>
              </a:solidFill>
            </a:endParaRPr>
          </a:p>
          <a:p>
            <a:pPr algn="just"/>
            <a:r>
              <a:rPr lang="es-ES" sz="1600" dirty="0" smtClean="0">
                <a:solidFill>
                  <a:srgbClr val="333333"/>
                </a:solidFill>
              </a:rPr>
              <a:t>Planea </a:t>
            </a:r>
            <a:r>
              <a:rPr lang="es-ES" sz="1600" dirty="0">
                <a:solidFill>
                  <a:srgbClr val="333333"/>
                </a:solidFill>
              </a:rPr>
              <a:t>y ejecuta la política institucional en materia administrativa y de planeación financiera, presupuestal contable y de pagos, dirige procesos relacionados con la gestión del talento humano, el manejo de recursos físicos de la entidad, los planes y programas de gestión documental, las acciones y estrategias de tecnología y sistemas, atención al ciudadano y la transparencia y acceso a la información</a:t>
            </a:r>
            <a:r>
              <a:rPr lang="es-ES" sz="1600" dirty="0" smtClean="0">
                <a:solidFill>
                  <a:srgbClr val="333333"/>
                </a:solidFill>
              </a:rPr>
              <a:t>. </a:t>
            </a:r>
            <a:r>
              <a:rPr lang="es-ES" sz="1600" b="1" dirty="0">
                <a:solidFill>
                  <a:srgbClr val="264FA0"/>
                </a:solidFill>
                <a:hlinkClick r:id="rId2"/>
              </a:rPr>
              <a:t>Artículo </a:t>
            </a:r>
            <a:r>
              <a:rPr lang="es-ES" sz="1600" b="1" dirty="0" smtClean="0">
                <a:solidFill>
                  <a:srgbClr val="264FA0"/>
                </a:solidFill>
                <a:hlinkClick r:id="rId2"/>
              </a:rPr>
              <a:t>14 </a:t>
            </a:r>
            <a:r>
              <a:rPr lang="es-ES" sz="1600" b="1" dirty="0">
                <a:solidFill>
                  <a:srgbClr val="264FA0"/>
                </a:solidFill>
                <a:hlinkClick r:id="rId2"/>
              </a:rPr>
              <a:t>del Acuerdo 001 del 10 de enero de </a:t>
            </a:r>
            <a:r>
              <a:rPr lang="es-ES" sz="1600" b="1" dirty="0" smtClean="0">
                <a:solidFill>
                  <a:srgbClr val="264FA0"/>
                </a:solidFill>
                <a:hlinkClick r:id="rId2"/>
              </a:rPr>
              <a:t>2023</a:t>
            </a:r>
            <a:r>
              <a:rPr lang="es-ES" sz="1600" b="1" dirty="0" smtClean="0">
                <a:solidFill>
                  <a:srgbClr val="264FA0"/>
                </a:solidFill>
              </a:rPr>
              <a:t>.</a:t>
            </a:r>
            <a:endParaRPr lang="es-ES" sz="1600" b="0" i="0" dirty="0">
              <a:solidFill>
                <a:srgbClr val="333333"/>
              </a:solidFill>
              <a:effectLst/>
            </a:endParaRPr>
          </a:p>
        </p:txBody>
      </p:sp>
      <p:pic>
        <p:nvPicPr>
          <p:cNvPr id="5" name="Imagen 4"/>
          <p:cNvPicPr>
            <a:picLocks noChangeAspect="1"/>
          </p:cNvPicPr>
          <p:nvPr/>
        </p:nvPicPr>
        <p:blipFill>
          <a:blip r:embed="rId3"/>
          <a:stretch>
            <a:fillRect/>
          </a:stretch>
        </p:blipFill>
        <p:spPr>
          <a:xfrm>
            <a:off x="9858375" y="8549"/>
            <a:ext cx="2332039" cy="485064"/>
          </a:xfrm>
          <a:prstGeom prst="rect">
            <a:avLst/>
          </a:prstGeom>
          <a:ln>
            <a:noFill/>
          </a:ln>
          <a:effectLst>
            <a:softEdge rad="112500"/>
          </a:effectLst>
        </p:spPr>
      </p:pic>
      <p:sp>
        <p:nvSpPr>
          <p:cNvPr id="6" name="Marcador de número de diapositiva 5"/>
          <p:cNvSpPr>
            <a:spLocks noGrp="1"/>
          </p:cNvSpPr>
          <p:nvPr>
            <p:ph type="sldNum" sz="quarter" idx="12"/>
          </p:nvPr>
        </p:nvSpPr>
        <p:spPr/>
        <p:txBody>
          <a:bodyPr/>
          <a:lstStyle/>
          <a:p>
            <a:fld id="{167CCC5E-2B9D-409B-8780-EDBEA03A4F96}" type="slidenum">
              <a:rPr lang="es-CO" smtClean="0"/>
              <a:t>9</a:t>
            </a:fld>
            <a:endParaRPr lang="es-CO" dirty="0"/>
          </a:p>
        </p:txBody>
      </p:sp>
      <p:sp>
        <p:nvSpPr>
          <p:cNvPr id="7" name="CuadroTexto 6"/>
          <p:cNvSpPr txBox="1"/>
          <p:nvPr/>
        </p:nvSpPr>
        <p:spPr>
          <a:xfrm>
            <a:off x="1843786" y="6299939"/>
            <a:ext cx="4645502" cy="276999"/>
          </a:xfrm>
          <a:prstGeom prst="rect">
            <a:avLst/>
          </a:prstGeom>
          <a:noFill/>
        </p:spPr>
        <p:txBody>
          <a:bodyPr wrap="none" rtlCol="0">
            <a:spAutoFit/>
          </a:bodyPr>
          <a:lstStyle/>
          <a:p>
            <a:r>
              <a:rPr lang="es-ES" sz="1200" dirty="0" smtClean="0"/>
              <a:t>Descripción de la imagen: Foto trabajadores y trabajadoras del Instituto</a:t>
            </a:r>
            <a:endParaRPr lang="es-CO" sz="1200" dirty="0"/>
          </a:p>
        </p:txBody>
      </p:sp>
      <p:pic>
        <p:nvPicPr>
          <p:cNvPr id="3" name="Imagen 2"/>
          <p:cNvPicPr>
            <a:picLocks noChangeAspect="1"/>
          </p:cNvPicPr>
          <p:nvPr/>
        </p:nvPicPr>
        <p:blipFill>
          <a:blip r:embed="rId4"/>
          <a:stretch>
            <a:fillRect/>
          </a:stretch>
        </p:blipFill>
        <p:spPr>
          <a:xfrm>
            <a:off x="2794474" y="2305040"/>
            <a:ext cx="5918764" cy="3558751"/>
          </a:xfrm>
          <a:prstGeom prst="rect">
            <a:avLst/>
          </a:prstGeom>
          <a:ln>
            <a:noFill/>
          </a:ln>
          <a:effectLst>
            <a:softEdge rad="112500"/>
          </a:effectLst>
        </p:spPr>
      </p:pic>
    </p:spTree>
    <p:extLst>
      <p:ext uri="{BB962C8B-B14F-4D97-AF65-F5344CB8AC3E}">
        <p14:creationId xmlns:p14="http://schemas.microsoft.com/office/powerpoint/2010/main" val="259216092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5580</TotalTime>
  <Words>2625</Words>
  <Application>Microsoft Office PowerPoint</Application>
  <PresentationFormat>Panorámica</PresentationFormat>
  <Paragraphs>249</Paragraphs>
  <Slides>19</Slides>
  <Notes>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19</vt:i4>
      </vt:variant>
    </vt:vector>
  </HeadingPairs>
  <TitlesOfParts>
    <vt:vector size="29" baseType="lpstr">
      <vt:lpstr>Arial</vt:lpstr>
      <vt:lpstr>Calibri</vt:lpstr>
      <vt:lpstr>Calibri Light</vt:lpstr>
      <vt:lpstr>Kristen ITC</vt:lpstr>
      <vt:lpstr>League Spartan</vt:lpstr>
      <vt:lpstr>Open Sans</vt:lpstr>
      <vt:lpstr>Poppins</vt:lpstr>
      <vt:lpstr>Segoe UI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Andres Fernando Ramos Chaparro</dc:creator>
  <cp:lastModifiedBy>Jenny Johanna Carreno Arenales</cp:lastModifiedBy>
  <cp:revision>234</cp:revision>
  <cp:lastPrinted>2024-10-06T02:33:55Z</cp:lastPrinted>
  <dcterms:created xsi:type="dcterms:W3CDTF">2022-06-17T14:13:23Z</dcterms:created>
  <dcterms:modified xsi:type="dcterms:W3CDTF">2024-10-06T02:39:40Z</dcterms:modified>
</cp:coreProperties>
</file>